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0" r:id="rId3"/>
    <p:sldId id="258" r:id="rId4"/>
    <p:sldId id="268" r:id="rId5"/>
    <p:sldId id="267" r:id="rId6"/>
    <p:sldId id="269" r:id="rId7"/>
    <p:sldId id="271" r:id="rId8"/>
    <p:sldId id="272" r:id="rId9"/>
    <p:sldId id="274" r:id="rId10"/>
    <p:sldId id="273" r:id="rId11"/>
    <p:sldId id="265" r:id="rId12"/>
    <p:sldId id="257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9E19C1-BA5F-4368-A91D-9164B40ABBDE}" v="3" dt="2021-12-12T09:24:38.8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46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6A868-3EE2-4B8E-8D24-7D185A01758E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41770-37CB-48A8-BCAB-5835C659B6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8416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1770-37CB-48A8-BCAB-5835C659B64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859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1770-37CB-48A8-BCAB-5835C659B64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61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1770-37CB-48A8-BCAB-5835C659B64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4608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1770-37CB-48A8-BCAB-5835C659B64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3070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1770-37CB-48A8-BCAB-5835C659B64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3317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1770-37CB-48A8-BCAB-5835C659B64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1872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1770-37CB-48A8-BCAB-5835C659B64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910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1770-37CB-48A8-BCAB-5835C659B64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314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1770-37CB-48A8-BCAB-5835C659B64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817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6572-112B-4F51-9E16-A8DAE108EFA5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B2E2-2C30-4092-8E42-BA7AA89CA0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423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6572-112B-4F51-9E16-A8DAE108EFA5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B2E2-2C30-4092-8E42-BA7AA89CA0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4206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6572-112B-4F51-9E16-A8DAE108EFA5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B2E2-2C30-4092-8E42-BA7AA89CA0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243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6572-112B-4F51-9E16-A8DAE108EFA5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B2E2-2C30-4092-8E42-BA7AA89CA0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427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6572-112B-4F51-9E16-A8DAE108EFA5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B2E2-2C30-4092-8E42-BA7AA89CA0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80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6572-112B-4F51-9E16-A8DAE108EFA5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B2E2-2C30-4092-8E42-BA7AA89CA0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7038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6572-112B-4F51-9E16-A8DAE108EFA5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B2E2-2C30-4092-8E42-BA7AA89CA0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197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6572-112B-4F51-9E16-A8DAE108EFA5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B2E2-2C30-4092-8E42-BA7AA89CA0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874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6572-112B-4F51-9E16-A8DAE108EFA5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B2E2-2C30-4092-8E42-BA7AA89CA0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535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6572-112B-4F51-9E16-A8DAE108EFA5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B2E2-2C30-4092-8E42-BA7AA89CA0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6638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6572-112B-4F51-9E16-A8DAE108EFA5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B2E2-2C30-4092-8E42-BA7AA89CA0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981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C6572-112B-4F51-9E16-A8DAE108EFA5}" type="datetimeFigureOut">
              <a:rPr lang="de-DE" smtClean="0"/>
              <a:t>25.04.2022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1B2E2-2C30-4092-8E42-BA7AA89CA0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681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jpeg"/><Relationship Id="rId11" Type="http://schemas.openxmlformats.org/officeDocument/2006/relationships/image" Target="../media/image68.jp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87824" y="188640"/>
            <a:ext cx="5904656" cy="1512168"/>
          </a:xfrm>
        </p:spPr>
        <p:txBody>
          <a:bodyPr anchor="t">
            <a:noAutofit/>
          </a:bodyPr>
          <a:lstStyle/>
          <a:p>
            <a:pPr algn="r"/>
            <a:r>
              <a:rPr lang="de-DE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Galaxy – Zeltlager</a:t>
            </a:r>
            <a:br>
              <a:rPr lang="de-DE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</a:br>
            <a:r>
              <a:rPr lang="de-DE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33673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2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1">
            <a:extLst>
              <a:ext uri="{FF2B5EF4-FFF2-40B4-BE49-F238E27FC236}">
                <a16:creationId xmlns:a16="http://schemas.microsoft.com/office/drawing/2014/main" id="{9F31AB28-0358-4A02-9C81-C7DE811357C8}"/>
              </a:ext>
            </a:extLst>
          </p:cNvPr>
          <p:cNvSpPr txBox="1">
            <a:spLocks/>
          </p:cNvSpPr>
          <p:nvPr/>
        </p:nvSpPr>
        <p:spPr>
          <a:xfrm>
            <a:off x="1" y="4462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Und das Beste kommt zum Schluss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C4D9142-24AD-42B4-9826-A277FABFE77A}"/>
              </a:ext>
            </a:extLst>
          </p:cNvPr>
          <p:cNvGrpSpPr/>
          <p:nvPr/>
        </p:nvGrpSpPr>
        <p:grpSpPr>
          <a:xfrm>
            <a:off x="175385" y="1272892"/>
            <a:ext cx="2675481" cy="2071923"/>
            <a:chOff x="175385" y="1272892"/>
            <a:chExt cx="2675481" cy="2071923"/>
          </a:xfrm>
        </p:grpSpPr>
        <p:pic>
          <p:nvPicPr>
            <p:cNvPr id="23" name="Grafik 22" descr="Ein Bild, das Person, draußen, Gruppe, Outdoorobjekt enthält.&#10;&#10;Automatisch generierte Beschreibung">
              <a:extLst>
                <a:ext uri="{FF2B5EF4-FFF2-40B4-BE49-F238E27FC236}">
                  <a16:creationId xmlns:a16="http://schemas.microsoft.com/office/drawing/2014/main" id="{49B7BD95-5B55-4763-94C2-13A914555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807" y="1272892"/>
              <a:ext cx="2547059" cy="169803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D71A35D6-9C3E-4352-8856-58F04C6B2CB6}"/>
                </a:ext>
              </a:extLst>
            </p:cNvPr>
            <p:cNvSpPr txBox="1"/>
            <p:nvPr/>
          </p:nvSpPr>
          <p:spPr>
            <a:xfrm>
              <a:off x="175385" y="3037038"/>
              <a:ext cx="26478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Nach einer kurzen Andacht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7D88DC1-5352-4D03-AB1A-B1B53D71BA7E}"/>
              </a:ext>
            </a:extLst>
          </p:cNvPr>
          <p:cNvGrpSpPr/>
          <p:nvPr/>
        </p:nvGrpSpPr>
        <p:grpSpPr>
          <a:xfrm>
            <a:off x="144016" y="3251651"/>
            <a:ext cx="3598019" cy="3322758"/>
            <a:chOff x="144016" y="3251651"/>
            <a:chExt cx="3598019" cy="3322758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F28CD0AB-46A2-4F26-8CAC-1036006B9731}"/>
                </a:ext>
              </a:extLst>
            </p:cNvPr>
            <p:cNvSpPr txBox="1"/>
            <p:nvPr/>
          </p:nvSpPr>
          <p:spPr>
            <a:xfrm>
              <a:off x="144016" y="3251651"/>
              <a:ext cx="284380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wird’s spannend: </a:t>
              </a:r>
            </a:p>
            <a:p>
              <a:pPr algn="ctr"/>
              <a:r>
                <a:rPr lang="de-DE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das erfolgreichste Forschungsteam wird geehrt:</a:t>
              </a:r>
            </a:p>
          </p:txBody>
        </p:sp>
        <p:pic>
          <p:nvPicPr>
            <p:cNvPr id="3" name="Grafik 2" descr="Ein Bild, das Person, Himmel, draußen, Personen enthält.&#10;&#10;Automatisch generierte Beschreibung">
              <a:extLst>
                <a:ext uri="{FF2B5EF4-FFF2-40B4-BE49-F238E27FC236}">
                  <a16:creationId xmlns:a16="http://schemas.microsoft.com/office/drawing/2014/main" id="{D20BAE81-7A47-47F3-979C-FA988D580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16" y="4966908"/>
              <a:ext cx="2411252" cy="16075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21" name="Grafik 20" descr="Ein Bild, das Person, Baum, Himmel, draußen enthält.&#10;&#10;Automatisch generierte Beschreibung">
              <a:extLst>
                <a:ext uri="{FF2B5EF4-FFF2-40B4-BE49-F238E27FC236}">
                  <a16:creationId xmlns:a16="http://schemas.microsoft.com/office/drawing/2014/main" id="{A253408E-7B51-4B51-A4C2-EEBAEE571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014" y="4038427"/>
              <a:ext cx="2320021" cy="154668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7849AD2-84BE-4EB2-AD88-0F74F30A27F0}"/>
              </a:ext>
            </a:extLst>
          </p:cNvPr>
          <p:cNvGrpSpPr/>
          <p:nvPr/>
        </p:nvGrpSpPr>
        <p:grpSpPr>
          <a:xfrm>
            <a:off x="5381485" y="4625801"/>
            <a:ext cx="2915816" cy="1943877"/>
            <a:chOff x="4621703" y="4457430"/>
            <a:chExt cx="2915816" cy="1943877"/>
          </a:xfrm>
        </p:grpSpPr>
        <p:pic>
          <p:nvPicPr>
            <p:cNvPr id="19" name="Grafik 18" descr="Ein Bild, das Gras, Person, Kind, draußen enthält.&#10;&#10;Automatisch generierte Beschreibung">
              <a:extLst>
                <a:ext uri="{FF2B5EF4-FFF2-40B4-BE49-F238E27FC236}">
                  <a16:creationId xmlns:a16="http://schemas.microsoft.com/office/drawing/2014/main" id="{2E978BAB-7E51-43AC-9FF4-CE22E93EA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1703" y="4457430"/>
              <a:ext cx="2915816" cy="19438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2A6C93CA-F39D-4A67-8B0A-6D9F89AE78CD}"/>
                </a:ext>
              </a:extLst>
            </p:cNvPr>
            <p:cNvSpPr txBox="1"/>
            <p:nvPr/>
          </p:nvSpPr>
          <p:spPr>
            <a:xfrm>
              <a:off x="4621703" y="4457430"/>
              <a:ext cx="291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Und nach dem Leiter-Sketch…</a:t>
              </a: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E4C5FA0-6690-4D5B-A29D-267778CE7372}"/>
              </a:ext>
            </a:extLst>
          </p:cNvPr>
          <p:cNvGrpSpPr/>
          <p:nvPr/>
        </p:nvGrpSpPr>
        <p:grpSpPr>
          <a:xfrm>
            <a:off x="3451004" y="1260260"/>
            <a:ext cx="5187831" cy="2857895"/>
            <a:chOff x="3451004" y="1260260"/>
            <a:chExt cx="5187831" cy="2857895"/>
          </a:xfrm>
        </p:grpSpPr>
        <p:pic>
          <p:nvPicPr>
            <p:cNvPr id="12" name="Grafik 11" descr="Ein Bild, das Gras, Person, Personen, Gruppe enthält.&#10;&#10;Automatisch generierte Beschreibung">
              <a:extLst>
                <a:ext uri="{FF2B5EF4-FFF2-40B4-BE49-F238E27FC236}">
                  <a16:creationId xmlns:a16="http://schemas.microsoft.com/office/drawing/2014/main" id="{38BC1FBC-24FF-409F-B409-A58E360BC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5151" y="1460739"/>
              <a:ext cx="2274723" cy="151648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5" name="Grafik 14" descr="Ein Bild, das Gras, Person, stehend, darstellend enthält.&#10;&#10;Automatisch generierte Beschreibung">
              <a:extLst>
                <a:ext uri="{FF2B5EF4-FFF2-40B4-BE49-F238E27FC236}">
                  <a16:creationId xmlns:a16="http://schemas.microsoft.com/office/drawing/2014/main" id="{95AB87A1-FD2A-4E8C-B5F2-70E4C5522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3303" y="2571474"/>
              <a:ext cx="2320022" cy="154668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Grafik 9" descr="Ein Bild, das Gras, Person, draußen, stehend enthält.&#10;&#10;Automatisch generierte Beschreibung">
              <a:extLst>
                <a:ext uri="{FF2B5EF4-FFF2-40B4-BE49-F238E27FC236}">
                  <a16:creationId xmlns:a16="http://schemas.microsoft.com/office/drawing/2014/main" id="{C0B556B8-1AB1-4C87-AC35-DED5B6BEE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7080" y="1260260"/>
              <a:ext cx="2151755" cy="143450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4C3EAD16-DFB2-456D-8EDB-C3CD9E560311}"/>
                </a:ext>
              </a:extLst>
            </p:cNvPr>
            <p:cNvSpPr txBox="1"/>
            <p:nvPr/>
          </p:nvSpPr>
          <p:spPr>
            <a:xfrm>
              <a:off x="3451004" y="3018456"/>
              <a:ext cx="26478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…werden die Forschungsergebnisse der Woche in einer Gruppen-Choreo präsentiert…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5E93E1C-9FDA-4CDE-BC80-0C2842DF980C}"/>
              </a:ext>
            </a:extLst>
          </p:cNvPr>
          <p:cNvGrpSpPr/>
          <p:nvPr/>
        </p:nvGrpSpPr>
        <p:grpSpPr>
          <a:xfrm>
            <a:off x="118477" y="171000"/>
            <a:ext cx="8907046" cy="6516000"/>
            <a:chOff x="118477" y="171000"/>
            <a:chExt cx="8907046" cy="6516000"/>
          </a:xfrm>
        </p:grpSpPr>
        <p:pic>
          <p:nvPicPr>
            <p:cNvPr id="7" name="Grafik 6" descr="Ein Bild, das Szene, Phase, Licht enthält.&#10;&#10;Automatisch generierte Beschreibung">
              <a:extLst>
                <a:ext uri="{FF2B5EF4-FFF2-40B4-BE49-F238E27FC236}">
                  <a16:creationId xmlns:a16="http://schemas.microsoft.com/office/drawing/2014/main" id="{4092A105-DCB0-4BF4-83B9-07675CE9B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77" y="171000"/>
              <a:ext cx="8907046" cy="6516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292AA8AA-4EE3-4F23-B04A-E37CB1CA595E}"/>
                </a:ext>
              </a:extLst>
            </p:cNvPr>
            <p:cNvSpPr txBox="1"/>
            <p:nvPr/>
          </p:nvSpPr>
          <p:spPr>
            <a:xfrm>
              <a:off x="144015" y="6146140"/>
              <a:ext cx="88815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Und zu guter Letzt fliegen die Fetzen!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208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Liebe Kinder, Eltern, ÖJG-Fans und Zeltlagerfreunde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4360" y="1600200"/>
            <a:ext cx="843528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Danke, für all die positiven Rückmeldungen, die wir als Leiterteam von Euch erhalten. Jede/r von uns geht immer wieder Kompromisse ein, um sich mit großem Engagement in seiner Freizeit ehrenamtlich in das Projekt Zeltlager einbringen zu können und eine wundervolle Ferienwoche mitzugestalten.</a:t>
            </a:r>
          </a:p>
          <a:p>
            <a:pPr marL="0" indent="0" algn="ctr">
              <a:buNone/>
            </a:pP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Bildlich gesprochen: nicht immer ist im Hintergrund heiter Sonnenschein, es kann sogar ganz schön stürmisch zugehen, ABER:</a:t>
            </a:r>
          </a:p>
          <a:p>
            <a:pPr marL="0" indent="0" algn="ctr">
              <a:buNone/>
            </a:pPr>
            <a:endParaRPr lang="de-D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anose="020B0402030504020804" pitchFamily="34" charset="0"/>
            </a:endParaRPr>
          </a:p>
          <a:p>
            <a:pPr marL="0" indent="0" algn="ctr">
              <a:buNone/>
            </a:pP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Das, was am Ende dabei heraus kommt, ist jedes Jahr aufs neue überwältigend für alle Beteiligten , egal ob jung oder alt.</a:t>
            </a:r>
          </a:p>
          <a:p>
            <a:pPr marL="0" indent="0" algn="ctr">
              <a:buNone/>
            </a:pPr>
            <a:endParaRPr lang="de-D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anose="020B0402030504020804" pitchFamily="34" charset="0"/>
            </a:endParaRPr>
          </a:p>
          <a:p>
            <a:pPr marL="0" indent="0" algn="ctr">
              <a:buNone/>
            </a:pP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Dafür möchten wir uns an dieser Stelle ganz herzlich bedanken und wünschen Euch und euren Familien noch eine besinnliche Weihnachtszeit und einen guten Start ins neue Jahr 2022!</a:t>
            </a:r>
          </a:p>
          <a:p>
            <a:pPr marL="0" indent="0" algn="ctr">
              <a:buNone/>
            </a:pPr>
            <a:endParaRPr lang="de-D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anose="020B0402030504020804" pitchFamily="34" charset="0"/>
            </a:endParaRPr>
          </a:p>
          <a:p>
            <a:pPr marL="0" indent="0" algn="ctr">
              <a:buNone/>
            </a:pP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Euer ÖJG Team unter der Leitung von Timo, Christian &amp; Martin</a:t>
            </a:r>
          </a:p>
          <a:p>
            <a:pPr marL="0" indent="0" algn="ctr">
              <a:buNone/>
            </a:pPr>
            <a:endParaRPr lang="de-D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anose="020B0402030504020804" pitchFamily="34" charset="0"/>
            </a:endParaRPr>
          </a:p>
          <a:p>
            <a:pPr marL="0" indent="0" algn="ctr">
              <a:buNone/>
            </a:pP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PS: „ritterlich“ weiter geht‘s 2022 vom 14. – 20. August</a:t>
            </a:r>
          </a:p>
        </p:txBody>
      </p:sp>
    </p:spTree>
    <p:extLst>
      <p:ext uri="{BB962C8B-B14F-4D97-AF65-F5344CB8AC3E}">
        <p14:creationId xmlns:p14="http://schemas.microsoft.com/office/powerpoint/2010/main" val="2865073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057600"/>
          </a:xfrm>
        </p:spPr>
        <p:txBody>
          <a:bodyPr>
            <a:normAutofit fontScale="90000"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DANKE!</a:t>
            </a:r>
            <a:b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</a:br>
            <a:r>
              <a:rPr lang="de-DE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An alle Förderer, Spender &amp; Gönner:</a:t>
            </a:r>
          </a:p>
        </p:txBody>
      </p:sp>
      <p:sp>
        <p:nvSpPr>
          <p:cNvPr id="7" name="Inhaltsplatzhalter 3"/>
          <p:cNvSpPr>
            <a:spLocks noGrp="1"/>
          </p:cNvSpPr>
          <p:nvPr>
            <p:ph sz="half" idx="2"/>
          </p:nvPr>
        </p:nvSpPr>
        <p:spPr>
          <a:xfrm>
            <a:off x="107504" y="1057600"/>
            <a:ext cx="9001000" cy="4963688"/>
          </a:xfrm>
        </p:spPr>
        <p:txBody>
          <a:bodyPr>
            <a:noAutofit/>
          </a:bodyPr>
          <a:lstStyle/>
          <a:p>
            <a:pPr marL="0" indent="85725"/>
            <a:r>
              <a:rPr lang="de-DE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Heinz-Otto-Stiftung</a:t>
            </a:r>
            <a:r>
              <a:rPr lang="de-DE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: Förderpreis für Jugendarbeit mitsamt finanzieller Prämierung </a:t>
            </a:r>
          </a:p>
          <a:p>
            <a:pPr marL="0" indent="85725"/>
            <a:r>
              <a:rPr lang="de-DE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für die Bereitstellung einer Wechselbrücke für den Materialtransport + Lagerung an die </a:t>
            </a:r>
            <a:r>
              <a:rPr lang="de-DE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Wedlich Servicegruppe</a:t>
            </a:r>
          </a:p>
          <a:p>
            <a:pPr marL="0" indent="85725"/>
            <a:r>
              <a:rPr lang="de-DE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Michael </a:t>
            </a:r>
            <a:r>
              <a:rPr lang="de-DE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Knörl</a:t>
            </a:r>
            <a:r>
              <a:rPr lang="de-DE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 (</a:t>
            </a:r>
            <a:r>
              <a:rPr lang="de-DE" sz="1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Codolab</a:t>
            </a:r>
            <a:r>
              <a:rPr lang="de-DE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): Erstellung der Website mit samt Anmeldung usw.</a:t>
            </a:r>
          </a:p>
          <a:p>
            <a:pPr marL="0" indent="85725"/>
            <a:r>
              <a:rPr lang="de-DE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Erstmalig Warmwasser hatten wir dank </a:t>
            </a:r>
            <a:r>
              <a:rPr lang="de-DE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Jan </a:t>
            </a:r>
            <a:r>
              <a:rPr lang="de-DE" sz="1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Gubitz</a:t>
            </a:r>
            <a:r>
              <a:rPr lang="de-DE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 Heizung – Sanitär </a:t>
            </a:r>
            <a:r>
              <a:rPr lang="de-DE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(Bereitstellung &amp; Installation der Warmwassertherme)</a:t>
            </a:r>
          </a:p>
          <a:p>
            <a:pPr marL="0" indent="85725"/>
            <a:r>
              <a:rPr lang="de-DE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Dr. Peter Bauske</a:t>
            </a:r>
            <a:r>
              <a:rPr lang="de-DE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, der unsere Leiter für Test-Durchführung geschult und Equipment (Erste-Hilfe-Kasten &amp; Schnelltests) beigesteuert hat</a:t>
            </a:r>
          </a:p>
          <a:p>
            <a:pPr marL="0" indent="85725"/>
            <a:r>
              <a:rPr lang="de-DE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In Sachen Hygiene waren die Desinfektionsmittelspender der </a:t>
            </a:r>
            <a:r>
              <a:rPr lang="de-DE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Hirsch Apotheke Bayreuth </a:t>
            </a:r>
            <a:r>
              <a:rPr lang="de-DE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unverzichtbar!</a:t>
            </a:r>
          </a:p>
          <a:p>
            <a:pPr marL="0" indent="85725"/>
            <a:r>
              <a:rPr lang="de-DE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LVM-</a:t>
            </a:r>
            <a:r>
              <a:rPr lang="de-DE" sz="1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Versicherungsargentur</a:t>
            </a:r>
            <a:r>
              <a:rPr lang="de-DE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 </a:t>
            </a:r>
            <a:r>
              <a:rPr lang="de-DE" sz="1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Klausdieter</a:t>
            </a:r>
            <a:r>
              <a:rPr lang="de-DE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 Wienert </a:t>
            </a:r>
            <a:r>
              <a:rPr lang="de-DE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für die jahrelange Betreuung der leider meist unvermeidlichen Zwischenfälle mit finanziellem Schaden</a:t>
            </a:r>
          </a:p>
          <a:p>
            <a:pPr marL="0" indent="0">
              <a:buNone/>
            </a:pPr>
            <a:endParaRPr lang="de-DE" sz="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anose="020B0402030504020804" pitchFamily="34" charset="0"/>
            </a:endParaRPr>
          </a:p>
          <a:p>
            <a:pPr marL="0" indent="0">
              <a:buNone/>
            </a:pPr>
            <a:r>
              <a:rPr lang="de-DE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Dass niemand im All verhungern musste, ist neben unserem fantastischen Küchenteam auch der Unterstützung vieler Partner zu verdanken:</a:t>
            </a:r>
          </a:p>
          <a:p>
            <a:pPr marL="0" indent="85725"/>
            <a:r>
              <a:rPr lang="de-DE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REWE </a:t>
            </a:r>
            <a:r>
              <a:rPr lang="de-DE" sz="1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Eideloth</a:t>
            </a:r>
            <a:r>
              <a:rPr lang="de-DE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 </a:t>
            </a:r>
            <a:r>
              <a:rPr lang="de-DE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in Mistelgau</a:t>
            </a:r>
          </a:p>
          <a:p>
            <a:pPr marL="0" indent="85725"/>
            <a:r>
              <a:rPr lang="de-DE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Ahorntaler </a:t>
            </a:r>
            <a:r>
              <a:rPr lang="de-DE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Landmetzgerei Andreas </a:t>
            </a:r>
            <a:r>
              <a:rPr lang="de-DE" sz="1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Wiegärtner</a:t>
            </a:r>
            <a:endParaRPr lang="de-DE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anose="020B0402030504020804" pitchFamily="34" charset="0"/>
            </a:endParaRPr>
          </a:p>
          <a:p>
            <a:pPr marL="0" indent="85725"/>
            <a:r>
              <a:rPr lang="de-DE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Bäckerei Schatz </a:t>
            </a:r>
            <a:r>
              <a:rPr lang="de-DE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aus </a:t>
            </a:r>
            <a:r>
              <a:rPr lang="de-DE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Forkendorf</a:t>
            </a:r>
            <a:endParaRPr lang="de-DE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anose="020B0402030504020804" pitchFamily="34" charset="0"/>
            </a:endParaRPr>
          </a:p>
          <a:p>
            <a:pPr marL="0" indent="85725"/>
            <a:r>
              <a:rPr lang="de-DE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Edeka Schneider Bindlach</a:t>
            </a:r>
            <a:endParaRPr lang="de-DE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anose="020B0402030504020804" pitchFamily="34" charset="0"/>
            </a:endParaRPr>
          </a:p>
          <a:p>
            <a:pPr marL="0" indent="0">
              <a:buNone/>
            </a:pPr>
            <a:endParaRPr lang="de-DE" sz="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anose="020B0402030504020804" pitchFamily="34" charset="0"/>
            </a:endParaRPr>
          </a:p>
          <a:p>
            <a:pPr marL="0" indent="0">
              <a:buNone/>
            </a:pPr>
            <a:r>
              <a:rPr lang="de-DE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Ganz ohne körperliche Anstrengung geht das ganze Zeltlager sicherlich an niemandem vorüber, aber hier und da helft Ihr uns doch deutlich:</a:t>
            </a:r>
          </a:p>
          <a:p>
            <a:pPr marL="0" indent="85725"/>
            <a:r>
              <a:rPr lang="de-DE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Die weiter oben gezeigten Baumaschinen von </a:t>
            </a:r>
            <a:r>
              <a:rPr lang="de-DE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Christof </a:t>
            </a:r>
            <a:r>
              <a:rPr lang="de-DE" sz="1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Dannhäußer</a:t>
            </a:r>
            <a:r>
              <a:rPr lang="de-DE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 Bauunternehmen GmbH </a:t>
            </a:r>
            <a:r>
              <a:rPr lang="de-DE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zaubern wunderschöne Feuerlöcher aufs Feld</a:t>
            </a:r>
          </a:p>
          <a:p>
            <a:pPr marL="0" indent="85725"/>
            <a:r>
              <a:rPr lang="de-DE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Egal ob Werkzeug oder Pressspanplatten: so etwas bekommen wir bei der </a:t>
            </a:r>
            <a:r>
              <a:rPr lang="de-DE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Baumaterialien-Handelsgesellschaft AG Bayreuth</a:t>
            </a:r>
            <a:r>
              <a:rPr lang="de-DE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 zu super Konditionen</a:t>
            </a:r>
            <a:endParaRPr lang="de-DE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anose="020B0402030504020804" pitchFamily="34" charset="0"/>
            </a:endParaRPr>
          </a:p>
          <a:p>
            <a:pPr marL="0" indent="85725"/>
            <a:r>
              <a:rPr lang="de-DE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Opels Landgasthof Glashütten</a:t>
            </a:r>
            <a:r>
              <a:rPr lang="de-DE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: wenn die Brauerei noch brauchbare XXL-Sonnenschirme loswerden will denkt Hans-Georg an uns!</a:t>
            </a:r>
          </a:p>
          <a:p>
            <a:pPr marL="0" indent="85725"/>
            <a:r>
              <a:rPr lang="de-DE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Neben einem funktionssicheren Stromverteiler stellt Marco Bernd (</a:t>
            </a:r>
            <a:r>
              <a:rPr lang="de-DE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Elektroplanung &amp; Installation Pöhlmann)</a:t>
            </a:r>
            <a:r>
              <a:rPr lang="de-DE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 allerlei Elektro-Zubehör zur Verfügung</a:t>
            </a:r>
          </a:p>
          <a:p>
            <a:pPr marL="0" indent="85725"/>
            <a:r>
              <a:rPr lang="de-DE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Jürgen Maisel </a:t>
            </a:r>
            <a:r>
              <a:rPr lang="de-DE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aus Mistelgau kümmert sich mit unserer Design-Abteilung darum, dass das Leiterteam modesicher eingekleidet wird</a:t>
            </a:r>
          </a:p>
          <a:p>
            <a:pPr marL="0" indent="85725"/>
            <a:r>
              <a:rPr lang="de-DE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Wenn auch Schwimmbadbesuche wieder möglich sind, ist sicher, dass </a:t>
            </a:r>
            <a:r>
              <a:rPr lang="de-DE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die lokalen Busunternehmen </a:t>
            </a:r>
            <a:r>
              <a:rPr lang="de-DE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uns Mehrfachfahrten in privat-PKWs ersparen</a:t>
            </a:r>
          </a:p>
          <a:p>
            <a:pPr marL="0" indent="0">
              <a:buNone/>
            </a:pPr>
            <a:endParaRPr lang="de-DE" sz="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anose="020B0402030504020804" pitchFamily="34" charset="0"/>
            </a:endParaRPr>
          </a:p>
          <a:p>
            <a:pPr marL="0" indent="0">
              <a:buNone/>
            </a:pPr>
            <a:r>
              <a:rPr lang="de-DE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Im Bürokratie-Dschungel des Ehrenamtes sind wir aber vor allem dankbar über die vielen kurzen Dienstwege, die uns alle möglichen Ansprechpartner in den </a:t>
            </a:r>
            <a:r>
              <a:rPr lang="de-DE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Gemeinden </a:t>
            </a:r>
            <a:r>
              <a:rPr lang="de-DE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Glashütten</a:t>
            </a:r>
            <a:r>
              <a:rPr lang="de-DE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, Mistelgau, </a:t>
            </a:r>
            <a:r>
              <a:rPr lang="de-DE" sz="1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Ahorntal</a:t>
            </a:r>
            <a:r>
              <a:rPr lang="de-DE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 &amp; Mistelbach </a:t>
            </a:r>
            <a:r>
              <a:rPr lang="de-DE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ermöglichen, wobei sich hier auch der </a:t>
            </a:r>
            <a:r>
              <a:rPr lang="de-DE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Pfarrei-Verbund St. Franziskus Eckersdorf </a:t>
            </a:r>
            <a:r>
              <a:rPr lang="de-DE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eingeschlossen fühlen darf! Namentlich möchten wir uns in diesem speziellen Jahr vor allem bei unserem </a:t>
            </a:r>
            <a:r>
              <a:rPr lang="de-DE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Landrat, Florian Wiedermann</a:t>
            </a:r>
            <a:r>
              <a:rPr lang="de-DE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, sowie </a:t>
            </a:r>
            <a:r>
              <a:rPr lang="de-DE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Rainer Nürnberger als Vertreter des Kreisjugendringes</a:t>
            </a:r>
            <a:r>
              <a:rPr lang="de-DE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 BT und den übrigen „Besuchern“ am Zeltplatz bedanken, die sich live und in Farbe einen Eindruck von unserem Großprojekt gemacht haben. </a:t>
            </a:r>
            <a:r>
              <a:rPr lang="de-DE" sz="1100" dirty="0">
                <a:latin typeface="Eras Light ITC" panose="020B0402030504020804" pitchFamily="34" charset="0"/>
              </a:rPr>
              <a:t>Gerade im Schatten von Corona, war es für uns besonders wichtig auch den Rückhalt in der lokalen Politik zu spüren, um das Projekt „Galaxie-Zeltlager“ in Angriff nehmen zu können… </a:t>
            </a:r>
            <a:br>
              <a:rPr lang="de-DE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</a:br>
            <a:endParaRPr lang="de-DE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anose="020B04020305040208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61653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Eras Demi ITC" panose="020B0805030504020804" pitchFamily="34" charset="0"/>
              </a:rPr>
              <a:t>Leider sind auch wir nicht fehlerfrei und möchten uns bei allen anderen Unterstützern bedanken, sowie bei all denjenigen, die unter dem Radar entwischt sind. </a:t>
            </a:r>
            <a:r>
              <a:rPr lang="de-DE" sz="1400" dirty="0">
                <a:effectLst/>
                <a:latin typeface="Eras Demi ITC" panose="020B0805030504020804" pitchFamily="34" charset="0"/>
              </a:rPr>
              <a:t>😏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46228A9-79B2-4385-BC15-A1F10E98FAE5}"/>
              </a:ext>
            </a:extLst>
          </p:cNvPr>
          <p:cNvSpPr txBox="1"/>
          <p:nvPr/>
        </p:nvSpPr>
        <p:spPr>
          <a:xfrm>
            <a:off x="3347864" y="2852936"/>
            <a:ext cx="44644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</a:rPr>
              <a:t>Neben den umfangreichen Lebensmittelspenden hilft uns vor allem der flexible &amp; extrem entgegenkommende Service, sollte sich bei unseren Planungen doch mal ein Zahlendreher eingeschlichen haben!</a:t>
            </a:r>
          </a:p>
        </p:txBody>
      </p:sp>
    </p:spTree>
    <p:extLst>
      <p:ext uri="{BB962C8B-B14F-4D97-AF65-F5344CB8AC3E}">
        <p14:creationId xmlns:p14="http://schemas.microsoft.com/office/powerpoint/2010/main" val="108615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53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Das Team bereitet sich auf die Expedition ins (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Ahornt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)All vor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41277506-B83A-4EF1-B4CB-F72543ADB386}"/>
              </a:ext>
            </a:extLst>
          </p:cNvPr>
          <p:cNvGrpSpPr/>
          <p:nvPr/>
        </p:nvGrpSpPr>
        <p:grpSpPr>
          <a:xfrm>
            <a:off x="4067943" y="3024267"/>
            <a:ext cx="2778247" cy="3492044"/>
            <a:chOff x="4067943" y="3024267"/>
            <a:chExt cx="2778247" cy="3492044"/>
          </a:xfrm>
        </p:grpSpPr>
        <p:sp>
          <p:nvSpPr>
            <p:cNvPr id="9" name="Textfeld 8"/>
            <p:cNvSpPr txBox="1"/>
            <p:nvPr/>
          </p:nvSpPr>
          <p:spPr>
            <a:xfrm>
              <a:off x="4067943" y="5993091"/>
              <a:ext cx="2778247" cy="52322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Generalprobe mit den Schulungsunterlagen</a:t>
              </a:r>
            </a:p>
          </p:txBody>
        </p:sp>
        <p:pic>
          <p:nvPicPr>
            <p:cNvPr id="8" name="Grafik 7" descr="Ein Bild, das Text, Tisch enthält.&#10;&#10;Automatisch generierte Beschreibung">
              <a:extLst>
                <a:ext uri="{FF2B5EF4-FFF2-40B4-BE49-F238E27FC236}">
                  <a16:creationId xmlns:a16="http://schemas.microsoft.com/office/drawing/2014/main" id="{7D677B2F-58C0-4682-9F84-2910AB2C9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758" y="3024267"/>
              <a:ext cx="2226618" cy="296882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6D5BBBFF-9474-4977-B13E-AD7EF0659895}"/>
              </a:ext>
            </a:extLst>
          </p:cNvPr>
          <p:cNvGrpSpPr/>
          <p:nvPr/>
        </p:nvGrpSpPr>
        <p:grpSpPr>
          <a:xfrm>
            <a:off x="44431" y="4278607"/>
            <a:ext cx="3184777" cy="2485930"/>
            <a:chOff x="44431" y="4278607"/>
            <a:chExt cx="3184777" cy="2485930"/>
          </a:xfrm>
        </p:grpSpPr>
        <p:pic>
          <p:nvPicPr>
            <p:cNvPr id="5" name="Grafik 4" descr="Ein Bild, das Wand, Person, drinnen, Gruppe enthält.&#10;&#10;Automatisch generierte Beschreibung">
              <a:extLst>
                <a:ext uri="{FF2B5EF4-FFF2-40B4-BE49-F238E27FC236}">
                  <a16:creationId xmlns:a16="http://schemas.microsoft.com/office/drawing/2014/main" id="{AFD5061D-614C-457B-8048-DCF51D923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348" y="4278607"/>
              <a:ext cx="2363755" cy="17728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1FC9B6A8-41F6-4108-A005-CC1108086506}"/>
                </a:ext>
              </a:extLst>
            </p:cNvPr>
            <p:cNvSpPr txBox="1"/>
            <p:nvPr/>
          </p:nvSpPr>
          <p:spPr>
            <a:xfrm>
              <a:off x="44431" y="6025873"/>
              <a:ext cx="3184777" cy="73866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Medizinisches Fachpersonal in Vorbereitung auf den gefürchteten Corona-Wirbel (Danke Dr. Bauske!)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98CEE91E-556A-4ABF-ACC4-9D58CB857089}"/>
              </a:ext>
            </a:extLst>
          </p:cNvPr>
          <p:cNvGrpSpPr/>
          <p:nvPr/>
        </p:nvGrpSpPr>
        <p:grpSpPr>
          <a:xfrm>
            <a:off x="141781" y="1725656"/>
            <a:ext cx="4529684" cy="2303621"/>
            <a:chOff x="618380" y="1679248"/>
            <a:chExt cx="4529684" cy="2303621"/>
          </a:xfrm>
        </p:grpSpPr>
        <p:pic>
          <p:nvPicPr>
            <p:cNvPr id="11" name="Grafik 10" descr="Ein Bild, das Baum, Person, draußen, darstellend enthält.&#10;&#10;Automatisch generierte Beschreibung">
              <a:extLst>
                <a:ext uri="{FF2B5EF4-FFF2-40B4-BE49-F238E27FC236}">
                  <a16:creationId xmlns:a16="http://schemas.microsoft.com/office/drawing/2014/main" id="{54172A88-7EEF-42B4-8924-CF08EEAD50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8380" y="1684383"/>
              <a:ext cx="1344908" cy="224867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5A9041F1-5AB2-44A8-A8BC-4464A5E23C3F}"/>
                </a:ext>
              </a:extLst>
            </p:cNvPr>
            <p:cNvSpPr txBox="1"/>
            <p:nvPr/>
          </p:nvSpPr>
          <p:spPr>
            <a:xfrm>
              <a:off x="1963288" y="1679248"/>
              <a:ext cx="3184776" cy="73866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Das Rohmaterial zum Bau des Forschungsschiffes dient gleichzeitig als Trainingsequipment</a:t>
              </a:r>
            </a:p>
          </p:txBody>
        </p:sp>
        <p:pic>
          <p:nvPicPr>
            <p:cNvPr id="25" name="Grafik 24" descr="Ein Bild, das Himmel, draußen, Gras, Baum enthält.&#10;&#10;Automatisch generierte Beschreibung">
              <a:extLst>
                <a:ext uri="{FF2B5EF4-FFF2-40B4-BE49-F238E27FC236}">
                  <a16:creationId xmlns:a16="http://schemas.microsoft.com/office/drawing/2014/main" id="{F49CA0DC-2C9D-47EF-B743-E004016B4F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60117" y="2417912"/>
              <a:ext cx="1796343" cy="156495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E633181-3F21-42F2-AED2-36537CDC6F66}"/>
              </a:ext>
            </a:extLst>
          </p:cNvPr>
          <p:cNvGrpSpPr/>
          <p:nvPr/>
        </p:nvGrpSpPr>
        <p:grpSpPr>
          <a:xfrm>
            <a:off x="6604906" y="1696312"/>
            <a:ext cx="2778247" cy="4187687"/>
            <a:chOff x="6604906" y="1696312"/>
            <a:chExt cx="2778247" cy="4187687"/>
          </a:xfrm>
        </p:grpSpPr>
        <p:pic>
          <p:nvPicPr>
            <p:cNvPr id="18" name="Grafik 17" descr="Ein Bild, das drinnen, Boden, schlampig, zugemüllt enthält.&#10;&#10;Automatisch generierte Beschreibung">
              <a:extLst>
                <a:ext uri="{FF2B5EF4-FFF2-40B4-BE49-F238E27FC236}">
                  <a16:creationId xmlns:a16="http://schemas.microsoft.com/office/drawing/2014/main" id="{9233245F-779C-47FF-AD7B-1DA02E55AC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19700" y="1696312"/>
              <a:ext cx="1948661" cy="366446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7162D74B-F8E6-4C0C-A447-B95A8139F627}"/>
                </a:ext>
              </a:extLst>
            </p:cNvPr>
            <p:cNvSpPr txBox="1"/>
            <p:nvPr/>
          </p:nvSpPr>
          <p:spPr>
            <a:xfrm>
              <a:off x="6604906" y="5360779"/>
              <a:ext cx="2778247" cy="52322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Bestandsaufnahme &amp; </a:t>
              </a:r>
              <a:r>
                <a:rPr lang="de-DE" sz="1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Equipmentcheck</a:t>
              </a:r>
              <a:endParaRPr lang="de-D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829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Die Pioniere auf Erkundungstour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6E22FE2D-BE30-468A-B3BA-713C62210A55}"/>
              </a:ext>
            </a:extLst>
          </p:cNvPr>
          <p:cNvGrpSpPr/>
          <p:nvPr/>
        </p:nvGrpSpPr>
        <p:grpSpPr>
          <a:xfrm>
            <a:off x="27087" y="4397436"/>
            <a:ext cx="2778247" cy="2209671"/>
            <a:chOff x="74975" y="4446964"/>
            <a:chExt cx="2778247" cy="2209671"/>
          </a:xfrm>
        </p:grpSpPr>
        <p:sp>
          <p:nvSpPr>
            <p:cNvPr id="9" name="Textfeld 8"/>
            <p:cNvSpPr txBox="1"/>
            <p:nvPr/>
          </p:nvSpPr>
          <p:spPr>
            <a:xfrm>
              <a:off x="74975" y="4446964"/>
              <a:ext cx="2778247" cy="52322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Schweres Gerät hilft bei Entnahme der Bodenproben</a:t>
              </a:r>
            </a:p>
          </p:txBody>
        </p:sp>
        <p:pic>
          <p:nvPicPr>
            <p:cNvPr id="4" name="Grafik 3" descr="Ein Bild, das Gras, draußen, Baum, Himmel enthält.&#10;&#10;Automatisch generierte Beschreibung">
              <a:extLst>
                <a:ext uri="{FF2B5EF4-FFF2-40B4-BE49-F238E27FC236}">
                  <a16:creationId xmlns:a16="http://schemas.microsoft.com/office/drawing/2014/main" id="{5E727385-B4A4-4ED9-8DE7-C2E4E7777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798" y="4970184"/>
              <a:ext cx="2248601" cy="168645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6CD11461-FECC-43FA-870B-D3DBB57C6B36}"/>
              </a:ext>
            </a:extLst>
          </p:cNvPr>
          <p:cNvGrpSpPr/>
          <p:nvPr/>
        </p:nvGrpSpPr>
        <p:grpSpPr>
          <a:xfrm>
            <a:off x="172898" y="1645476"/>
            <a:ext cx="2671158" cy="2416049"/>
            <a:chOff x="219208" y="1601843"/>
            <a:chExt cx="2671158" cy="2416049"/>
          </a:xfrm>
        </p:grpSpPr>
        <p:sp>
          <p:nvSpPr>
            <p:cNvPr id="21" name="Textfeld 20"/>
            <p:cNvSpPr txBox="1"/>
            <p:nvPr/>
          </p:nvSpPr>
          <p:spPr>
            <a:xfrm>
              <a:off x="219208" y="1601843"/>
              <a:ext cx="26711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Gut gestärkt starten wir in eine Woche voller Abenteuer</a:t>
              </a:r>
            </a:p>
          </p:txBody>
        </p:sp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7070BEEF-B3AE-471C-BC0D-4A47970FD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8372" y="2361667"/>
              <a:ext cx="1892829" cy="1419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FBFC9217-B8DC-44EC-8C7C-E3557EF84630}"/>
              </a:ext>
            </a:extLst>
          </p:cNvPr>
          <p:cNvGrpSpPr/>
          <p:nvPr/>
        </p:nvGrpSpPr>
        <p:grpSpPr>
          <a:xfrm>
            <a:off x="3070157" y="4241018"/>
            <a:ext cx="2432482" cy="2209638"/>
            <a:chOff x="3199545" y="4563126"/>
            <a:chExt cx="2432482" cy="2209638"/>
          </a:xfrm>
        </p:grpSpPr>
        <p:sp>
          <p:nvSpPr>
            <p:cNvPr id="6" name="Textfeld 5"/>
            <p:cNvSpPr txBox="1"/>
            <p:nvPr/>
          </p:nvSpPr>
          <p:spPr>
            <a:xfrm>
              <a:off x="3199545" y="6249544"/>
              <a:ext cx="24324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… damit das Basislager errichtet werden kann…</a:t>
              </a:r>
            </a:p>
          </p:txBody>
        </p:sp>
        <p:pic>
          <p:nvPicPr>
            <p:cNvPr id="27" name="Grafik 26" descr="Ein Bild, das Gras, draußen, Himmel, Baum enthält.&#10;&#10;Automatisch generierte Beschreibung">
              <a:extLst>
                <a:ext uri="{FF2B5EF4-FFF2-40B4-BE49-F238E27FC236}">
                  <a16:creationId xmlns:a16="http://schemas.microsoft.com/office/drawing/2014/main" id="{57DDCBD3-63A8-4317-8AB3-CF129936A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1486" y="4563126"/>
              <a:ext cx="2248601" cy="168645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F7683E1B-815E-4C95-8991-B6E62311967B}"/>
              </a:ext>
            </a:extLst>
          </p:cNvPr>
          <p:cNvGrpSpPr/>
          <p:nvPr/>
        </p:nvGrpSpPr>
        <p:grpSpPr>
          <a:xfrm>
            <a:off x="3279448" y="1616978"/>
            <a:ext cx="2592288" cy="2266344"/>
            <a:chOff x="3167712" y="1412776"/>
            <a:chExt cx="2592288" cy="2266344"/>
          </a:xfrm>
        </p:grpSpPr>
        <p:sp>
          <p:nvSpPr>
            <p:cNvPr id="12" name="Textfeld 11"/>
            <p:cNvSpPr txBox="1"/>
            <p:nvPr/>
          </p:nvSpPr>
          <p:spPr>
            <a:xfrm>
              <a:off x="3167712" y="1412776"/>
              <a:ext cx="2592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Der Transportfrachter liefert die Ausrüstung…</a:t>
              </a:r>
            </a:p>
          </p:txBody>
        </p:sp>
        <p:pic>
          <p:nvPicPr>
            <p:cNvPr id="29" name="Grafik 28" descr="Ein Bild, das Gras, Himmel, draußen, Feld enthält.&#10;&#10;Automatisch generierte Beschreibung">
              <a:extLst>
                <a:ext uri="{FF2B5EF4-FFF2-40B4-BE49-F238E27FC236}">
                  <a16:creationId xmlns:a16="http://schemas.microsoft.com/office/drawing/2014/main" id="{37AF5F73-5DA8-4A65-88EF-05DC9DEE0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1773" y="1935996"/>
              <a:ext cx="2324165" cy="174312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1930C031-FD45-4EA9-95AC-DFA3595B8CC2}"/>
              </a:ext>
            </a:extLst>
          </p:cNvPr>
          <p:cNvGrpSpPr/>
          <p:nvPr/>
        </p:nvGrpSpPr>
        <p:grpSpPr>
          <a:xfrm>
            <a:off x="6228184" y="1552323"/>
            <a:ext cx="2627784" cy="2688695"/>
            <a:chOff x="6269276" y="1484784"/>
            <a:chExt cx="2627784" cy="2688695"/>
          </a:xfrm>
        </p:grpSpPr>
        <p:sp>
          <p:nvSpPr>
            <p:cNvPr id="15" name="Textfeld 14"/>
            <p:cNvSpPr txBox="1"/>
            <p:nvPr/>
          </p:nvSpPr>
          <p:spPr>
            <a:xfrm>
              <a:off x="6374406" y="3434815"/>
              <a:ext cx="241752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… und die Arbeiten am Forschungsschiff Fahrt aufnehmen.</a:t>
              </a:r>
            </a:p>
          </p:txBody>
        </p:sp>
        <p:pic>
          <p:nvPicPr>
            <p:cNvPr id="35" name="Grafik 34" descr="Ein Bild, das Gras, draußen, Himmel, Baum enthält.&#10;&#10;Automatisch generierte Beschreibung">
              <a:extLst>
                <a:ext uri="{FF2B5EF4-FFF2-40B4-BE49-F238E27FC236}">
                  <a16:creationId xmlns:a16="http://schemas.microsoft.com/office/drawing/2014/main" id="{D0661E5A-1F7F-486C-90E2-376B723C3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276" y="1484784"/>
              <a:ext cx="2627784" cy="197083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9AFF3730-B31A-4CB1-9DB8-0951DB030FE8}"/>
              </a:ext>
            </a:extLst>
          </p:cNvPr>
          <p:cNvGrpSpPr/>
          <p:nvPr/>
        </p:nvGrpSpPr>
        <p:grpSpPr>
          <a:xfrm>
            <a:off x="5871736" y="4405026"/>
            <a:ext cx="2592288" cy="2279020"/>
            <a:chOff x="6199642" y="4411939"/>
            <a:chExt cx="2592288" cy="2279020"/>
          </a:xfrm>
        </p:grpSpPr>
        <p:pic>
          <p:nvPicPr>
            <p:cNvPr id="31" name="Grafik 30" descr="Ein Bild, das Person, Personen, Gruppe, Decke enthält.&#10;&#10;Automatisch generierte Beschreibung">
              <a:extLst>
                <a:ext uri="{FF2B5EF4-FFF2-40B4-BE49-F238E27FC236}">
                  <a16:creationId xmlns:a16="http://schemas.microsoft.com/office/drawing/2014/main" id="{72557943-7613-4449-A604-F86D27492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734" y="4411939"/>
              <a:ext cx="2341066" cy="1755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95310558-6A36-4723-86B9-657D26951458}"/>
                </a:ext>
              </a:extLst>
            </p:cNvPr>
            <p:cNvSpPr txBox="1"/>
            <p:nvPr/>
          </p:nvSpPr>
          <p:spPr>
            <a:xfrm>
              <a:off x="6199642" y="6167739"/>
              <a:ext cx="2592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Und dann stärkt sich die Crew wieder, bevor…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869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Die Kadetten der ÖJG-Akademie eintreffen: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F5FE218-4609-4837-8602-BFF04CF2E113}"/>
              </a:ext>
            </a:extLst>
          </p:cNvPr>
          <p:cNvGrpSpPr/>
          <p:nvPr/>
        </p:nvGrpSpPr>
        <p:grpSpPr>
          <a:xfrm>
            <a:off x="3292829" y="2852936"/>
            <a:ext cx="2671158" cy="2133818"/>
            <a:chOff x="3236421" y="3167390"/>
            <a:chExt cx="2671158" cy="2133818"/>
          </a:xfrm>
        </p:grpSpPr>
        <p:pic>
          <p:nvPicPr>
            <p:cNvPr id="5" name="Grafik 4" descr="Ein Bild, das Himmel, Gras, Person, draußen enthält.&#10;&#10;Automatisch generierte Beschreibung">
              <a:extLst>
                <a:ext uri="{FF2B5EF4-FFF2-40B4-BE49-F238E27FC236}">
                  <a16:creationId xmlns:a16="http://schemas.microsoft.com/office/drawing/2014/main" id="{8D4949CD-4657-428F-A9B8-1A7D8E61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4051" y="3690610"/>
              <a:ext cx="2415897" cy="16105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3EEFA689-544C-4DCB-9628-A7E540B7B502}"/>
                </a:ext>
              </a:extLst>
            </p:cNvPr>
            <p:cNvSpPr txBox="1"/>
            <p:nvPr/>
          </p:nvSpPr>
          <p:spPr>
            <a:xfrm>
              <a:off x="3236421" y="3167390"/>
              <a:ext cx="26711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Unter Anleitung der Pionier-Gruppe…</a:t>
              </a: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9A8DB31-4A85-4967-BD41-4BB2F662747F}"/>
              </a:ext>
            </a:extLst>
          </p:cNvPr>
          <p:cNvGrpSpPr/>
          <p:nvPr/>
        </p:nvGrpSpPr>
        <p:grpSpPr>
          <a:xfrm>
            <a:off x="251520" y="4149080"/>
            <a:ext cx="2671158" cy="2355880"/>
            <a:chOff x="274085" y="4393268"/>
            <a:chExt cx="2671158" cy="2355880"/>
          </a:xfrm>
        </p:grpSpPr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DA06D0B7-6146-4585-B42F-3D647C829A41}"/>
                </a:ext>
              </a:extLst>
            </p:cNvPr>
            <p:cNvSpPr txBox="1"/>
            <p:nvPr/>
          </p:nvSpPr>
          <p:spPr>
            <a:xfrm>
              <a:off x="274085" y="4393268"/>
              <a:ext cx="26711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…werden die Außenposten errichtet:</a:t>
              </a:r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6B0B3E03-75A2-4B70-BA98-E1AE45231B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3540" y="4916488"/>
              <a:ext cx="2232248" cy="18326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5BB2A16D-F776-40DC-9BD8-51559A6678C8}"/>
              </a:ext>
            </a:extLst>
          </p:cNvPr>
          <p:cNvGrpSpPr/>
          <p:nvPr/>
        </p:nvGrpSpPr>
        <p:grpSpPr>
          <a:xfrm>
            <a:off x="245486" y="1719497"/>
            <a:ext cx="2677192" cy="2092572"/>
            <a:chOff x="245486" y="1719497"/>
            <a:chExt cx="2677192" cy="2092572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5920C933-1810-4CFC-832A-2AF7256EA588}"/>
                </a:ext>
              </a:extLst>
            </p:cNvPr>
            <p:cNvSpPr txBox="1"/>
            <p:nvPr/>
          </p:nvSpPr>
          <p:spPr>
            <a:xfrm>
              <a:off x="245486" y="1719497"/>
              <a:ext cx="267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Ab zum ersten Appell…</a:t>
              </a:r>
            </a:p>
          </p:txBody>
        </p:sp>
        <p:pic>
          <p:nvPicPr>
            <p:cNvPr id="14" name="Grafik 13" descr="Ein Bild, das Gras, Himmel, draußen, Feld enthält.&#10;&#10;Automatisch generierte Beschreibung">
              <a:extLst>
                <a:ext uri="{FF2B5EF4-FFF2-40B4-BE49-F238E27FC236}">
                  <a16:creationId xmlns:a16="http://schemas.microsoft.com/office/drawing/2014/main" id="{B2B693EF-F403-4A74-AF40-BDC202DC1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86" y="2027274"/>
              <a:ext cx="2677192" cy="178479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37A9E8D8-9996-4D79-BC85-37FF6E3DCCC9}"/>
              </a:ext>
            </a:extLst>
          </p:cNvPr>
          <p:cNvGrpSpPr/>
          <p:nvPr/>
        </p:nvGrpSpPr>
        <p:grpSpPr>
          <a:xfrm>
            <a:off x="6148376" y="1637137"/>
            <a:ext cx="2671158" cy="2133818"/>
            <a:chOff x="6227356" y="2016066"/>
            <a:chExt cx="2671158" cy="2133818"/>
          </a:xfrm>
        </p:grpSpPr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499EAFFA-9D6F-4ACA-9BA0-91DB62802E45}"/>
                </a:ext>
              </a:extLst>
            </p:cNvPr>
            <p:cNvSpPr txBox="1"/>
            <p:nvPr/>
          </p:nvSpPr>
          <p:spPr>
            <a:xfrm>
              <a:off x="6227356" y="2016066"/>
              <a:ext cx="26711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…wobei sich die Gruppenleiter vorstellen…</a:t>
              </a:r>
            </a:p>
          </p:txBody>
        </p:sp>
        <p:pic>
          <p:nvPicPr>
            <p:cNvPr id="18" name="Grafik 17" descr="Ein Bild, das Gras, draußen, Baum, Person enthält.&#10;&#10;Automatisch generierte Beschreibung">
              <a:extLst>
                <a:ext uri="{FF2B5EF4-FFF2-40B4-BE49-F238E27FC236}">
                  <a16:creationId xmlns:a16="http://schemas.microsoft.com/office/drawing/2014/main" id="{47AE6AC6-AE5A-4A8A-A268-46F424C8C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4986" y="2539286"/>
              <a:ext cx="2415897" cy="16105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C6E2CD86-E05E-4F1D-9002-05949F65CC6D}"/>
              </a:ext>
            </a:extLst>
          </p:cNvPr>
          <p:cNvGrpSpPr/>
          <p:nvPr/>
        </p:nvGrpSpPr>
        <p:grpSpPr>
          <a:xfrm>
            <a:off x="4163787" y="4731167"/>
            <a:ext cx="4655747" cy="1780773"/>
            <a:chOff x="5244843" y="4313353"/>
            <a:chExt cx="4655747" cy="1780773"/>
          </a:xfrm>
        </p:grpSpPr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51CA7555-018C-4F98-A4D6-F0E2A44DDF86}"/>
                </a:ext>
              </a:extLst>
            </p:cNvPr>
            <p:cNvSpPr txBox="1"/>
            <p:nvPr/>
          </p:nvSpPr>
          <p:spPr>
            <a:xfrm>
              <a:off x="5244843" y="4834407"/>
              <a:ext cx="1800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… und die Forschungsteams eingeteilt werden.</a:t>
              </a:r>
            </a:p>
          </p:txBody>
        </p:sp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DDB91F2B-3AD6-4687-B1FE-8611AFACC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9431" y="4313353"/>
              <a:ext cx="2671159" cy="178077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1AC22FA0-E498-408D-A640-96D8677C61AB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-10437"/>
            <a:chExt cx="9144000" cy="6727125"/>
          </a:xfrm>
        </p:grpSpPr>
        <p:pic>
          <p:nvPicPr>
            <p:cNvPr id="43" name="Grafik 42" descr="Ein Bild, das Gras, Baum, draußen, Person enthält.&#10;&#10;Automatisch generierte Beschreibung">
              <a:extLst>
                <a:ext uri="{FF2B5EF4-FFF2-40B4-BE49-F238E27FC236}">
                  <a16:creationId xmlns:a16="http://schemas.microsoft.com/office/drawing/2014/main" id="{40CF9162-A0D9-4850-8F0F-B9BACFBDD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0688"/>
              <a:ext cx="9144000" cy="6096000"/>
            </a:xfrm>
            <a:prstGeom prst="rect">
              <a:avLst/>
            </a:prstGeom>
          </p:spPr>
        </p:pic>
        <p:sp>
          <p:nvSpPr>
            <p:cNvPr id="44" name="Titel 1">
              <a:extLst>
                <a:ext uri="{FF2B5EF4-FFF2-40B4-BE49-F238E27FC236}">
                  <a16:creationId xmlns:a16="http://schemas.microsoft.com/office/drawing/2014/main" id="{00E7D738-E6C0-46C6-9BFD-918D0E3C6C3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10437"/>
              <a:ext cx="9144000" cy="63112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vert="horz" lIns="91440" tIns="45720" rIns="91440" bIns="45720" rtlCol="0" anchor="ctr">
              <a:normAutofit fontScale="6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Der Startschuss für die Erkundungsmission ist gefallen: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608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Zunächst geht‘s erst einmal an die Grundausbildung:</a:t>
            </a:r>
          </a:p>
        </p:txBody>
      </p: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4B0FE8B1-7149-40F7-868D-71113AA11939}"/>
              </a:ext>
            </a:extLst>
          </p:cNvPr>
          <p:cNvGrpSpPr/>
          <p:nvPr/>
        </p:nvGrpSpPr>
        <p:grpSpPr>
          <a:xfrm>
            <a:off x="248846" y="4581128"/>
            <a:ext cx="2820519" cy="2103299"/>
            <a:chOff x="248846" y="4678597"/>
            <a:chExt cx="2820519" cy="2103299"/>
          </a:xfrm>
        </p:grpSpPr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DA06D0B7-6146-4585-B42F-3D647C829A41}"/>
                </a:ext>
              </a:extLst>
            </p:cNvPr>
            <p:cNvSpPr txBox="1"/>
            <p:nvPr/>
          </p:nvSpPr>
          <p:spPr>
            <a:xfrm>
              <a:off x="248846" y="4678597"/>
              <a:ext cx="282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Einweisung in die Ausrüstung</a:t>
              </a:r>
            </a:p>
          </p:txBody>
        </p:sp>
        <p:pic>
          <p:nvPicPr>
            <p:cNvPr id="48" name="Grafik 47" descr="Ein Bild, das Gras, Himmel, draußen, Person enthält.&#10;&#10;Automatisch generierte Beschreibung">
              <a:extLst>
                <a:ext uri="{FF2B5EF4-FFF2-40B4-BE49-F238E27FC236}">
                  <a16:creationId xmlns:a16="http://schemas.microsoft.com/office/drawing/2014/main" id="{4A032D57-BA46-4B65-8687-772384AA6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80" y="4977196"/>
              <a:ext cx="2707050" cy="18047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F5E35110-7AD7-4288-86A0-F839243443EA}"/>
              </a:ext>
            </a:extLst>
          </p:cNvPr>
          <p:cNvGrpSpPr/>
          <p:nvPr/>
        </p:nvGrpSpPr>
        <p:grpSpPr>
          <a:xfrm>
            <a:off x="3419872" y="4470885"/>
            <a:ext cx="2990294" cy="2112477"/>
            <a:chOff x="3187032" y="4101853"/>
            <a:chExt cx="2990294" cy="2112477"/>
          </a:xfrm>
        </p:grpSpPr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51CA7555-018C-4F98-A4D6-F0E2A44DDF86}"/>
                </a:ext>
              </a:extLst>
            </p:cNvPr>
            <p:cNvSpPr txBox="1"/>
            <p:nvPr/>
          </p:nvSpPr>
          <p:spPr>
            <a:xfrm>
              <a:off x="3187032" y="5906553"/>
              <a:ext cx="29902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Kennenlernen ferner Zivilisation</a:t>
              </a:r>
            </a:p>
          </p:txBody>
        </p:sp>
        <p:pic>
          <p:nvPicPr>
            <p:cNvPr id="50" name="Grafik 49" descr="Ein Bild, das Gras, draußen, Baum, Feld enthält.&#10;&#10;Automatisch generierte Beschreibung">
              <a:extLst>
                <a:ext uri="{FF2B5EF4-FFF2-40B4-BE49-F238E27FC236}">
                  <a16:creationId xmlns:a16="http://schemas.microsoft.com/office/drawing/2014/main" id="{200141F2-D06B-4829-A2EC-D1534E8CC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9046" y="4101853"/>
              <a:ext cx="2406267" cy="18047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E90BDF4A-D22B-4B6C-A20C-1EBC9FFF56B0}"/>
              </a:ext>
            </a:extLst>
          </p:cNvPr>
          <p:cNvGrpSpPr/>
          <p:nvPr/>
        </p:nvGrpSpPr>
        <p:grpSpPr>
          <a:xfrm>
            <a:off x="305580" y="1723480"/>
            <a:ext cx="2690165" cy="2319489"/>
            <a:chOff x="314024" y="2078600"/>
            <a:chExt cx="2690165" cy="2319489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5920C933-1810-4CFC-832A-2AF7256EA588}"/>
                </a:ext>
              </a:extLst>
            </p:cNvPr>
            <p:cNvSpPr txBox="1"/>
            <p:nvPr/>
          </p:nvSpPr>
          <p:spPr>
            <a:xfrm>
              <a:off x="323528" y="2078600"/>
              <a:ext cx="267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Handwerkliches Geschick</a:t>
              </a:r>
            </a:p>
          </p:txBody>
        </p:sp>
        <p:pic>
          <p:nvPicPr>
            <p:cNvPr id="56" name="Grafik 55" descr="Ein Bild, das Gras, Himmel, draußen, Person enthält.&#10;&#10;Automatisch generierte Beschreibung">
              <a:extLst>
                <a:ext uri="{FF2B5EF4-FFF2-40B4-BE49-F238E27FC236}">
                  <a16:creationId xmlns:a16="http://schemas.microsoft.com/office/drawing/2014/main" id="{A81AB451-BE1F-4EEB-A995-5A17DDC38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024" y="2380465"/>
              <a:ext cx="2690165" cy="201762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3C9A7A1-FB08-4CD7-8F29-181991926CA7}"/>
              </a:ext>
            </a:extLst>
          </p:cNvPr>
          <p:cNvGrpSpPr/>
          <p:nvPr/>
        </p:nvGrpSpPr>
        <p:grpSpPr>
          <a:xfrm>
            <a:off x="3563888" y="2217068"/>
            <a:ext cx="3486870" cy="1917582"/>
            <a:chOff x="3563888" y="2217068"/>
            <a:chExt cx="3486870" cy="1917582"/>
          </a:xfrm>
        </p:grpSpPr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E02F40DB-21F8-46D2-B2D2-0D1B1A7CA3A4}"/>
                </a:ext>
              </a:extLst>
            </p:cNvPr>
            <p:cNvSpPr txBox="1"/>
            <p:nvPr/>
          </p:nvSpPr>
          <p:spPr>
            <a:xfrm>
              <a:off x="3934260" y="3826873"/>
              <a:ext cx="267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Schärfung der Sinnesorgane</a:t>
              </a:r>
            </a:p>
          </p:txBody>
        </p:sp>
        <p:pic>
          <p:nvPicPr>
            <p:cNvPr id="54" name="Grafik 53" descr="Ein Bild, das Text, Baum, draußen, Zubehör enthält.&#10;&#10;Automatisch generierte Beschreibung">
              <a:extLst>
                <a:ext uri="{FF2B5EF4-FFF2-40B4-BE49-F238E27FC236}">
                  <a16:creationId xmlns:a16="http://schemas.microsoft.com/office/drawing/2014/main" id="{6CF2F1C0-8839-479F-A84A-0F732E2A1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3888" y="2217068"/>
              <a:ext cx="3486870" cy="160852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sp>
        <p:nvSpPr>
          <p:cNvPr id="59" name="Textfeld 58">
            <a:extLst>
              <a:ext uri="{FF2B5EF4-FFF2-40B4-BE49-F238E27FC236}">
                <a16:creationId xmlns:a16="http://schemas.microsoft.com/office/drawing/2014/main" id="{43DB288D-2EB5-490D-847F-54FE632186AD}"/>
              </a:ext>
            </a:extLst>
          </p:cNvPr>
          <p:cNvSpPr txBox="1"/>
          <p:nvPr/>
        </p:nvSpPr>
        <p:spPr>
          <a:xfrm>
            <a:off x="7057207" y="2211156"/>
            <a:ext cx="17632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defRPr>
            </a:lvl1pPr>
          </a:lstStyle>
          <a:p>
            <a:r>
              <a:rPr lang="de-DE" dirty="0"/>
              <a:t>Danke nochmals an </a:t>
            </a:r>
            <a:r>
              <a:rPr lang="de-DE" dirty="0">
                <a:solidFill>
                  <a:srgbClr val="0070C0"/>
                </a:solidFill>
              </a:rPr>
              <a:t>Hrn. Landrat Florian Wiedemann</a:t>
            </a:r>
            <a:r>
              <a:rPr lang="de-DE" dirty="0"/>
              <a:t>, der sich um den externen Schulungspartner bemüht hat </a:t>
            </a:r>
            <a:r>
              <a:rPr lang="de-DE" dirty="0">
                <a:sym typeface="Wingdings" panose="05000000000000000000" pitchFamily="2" charset="2"/>
              </a:rPr>
              <a:t></a:t>
            </a:r>
            <a:endParaRPr lang="de-DE" dirty="0"/>
          </a:p>
        </p:txBody>
      </p: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73E55567-7AA2-4BF9-A938-823A1E3B6CF6}"/>
              </a:ext>
            </a:extLst>
          </p:cNvPr>
          <p:cNvGrpSpPr/>
          <p:nvPr/>
        </p:nvGrpSpPr>
        <p:grpSpPr>
          <a:xfrm>
            <a:off x="6673146" y="4265498"/>
            <a:ext cx="2406268" cy="2461830"/>
            <a:chOff x="6673146" y="4265498"/>
            <a:chExt cx="2406268" cy="2461830"/>
          </a:xfrm>
        </p:grpSpPr>
        <p:pic>
          <p:nvPicPr>
            <p:cNvPr id="63" name="Grafik 62" descr="Ein Bild, das Gras, Baum, draußen, Himmel enthält.&#10;&#10;Automatisch generierte Beschreibung">
              <a:extLst>
                <a:ext uri="{FF2B5EF4-FFF2-40B4-BE49-F238E27FC236}">
                  <a16:creationId xmlns:a16="http://schemas.microsoft.com/office/drawing/2014/main" id="{261353DB-5925-4BEF-806C-444A910572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54580" y="4788718"/>
              <a:ext cx="2043401" cy="19386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2F25B642-AC6A-4A94-B518-064403FB5FA1}"/>
                </a:ext>
              </a:extLst>
            </p:cNvPr>
            <p:cNvSpPr txBox="1"/>
            <p:nvPr/>
          </p:nvSpPr>
          <p:spPr>
            <a:xfrm>
              <a:off x="6673146" y="4265498"/>
              <a:ext cx="24062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Aneignen technischer Grundkenntnisse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252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In der Zentrale war dabei immer etwas los: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9BF2C452-359D-4D37-9258-669EA6F8B9D1}"/>
              </a:ext>
            </a:extLst>
          </p:cNvPr>
          <p:cNvGrpSpPr/>
          <p:nvPr/>
        </p:nvGrpSpPr>
        <p:grpSpPr>
          <a:xfrm>
            <a:off x="-211632" y="4927079"/>
            <a:ext cx="4797746" cy="1759105"/>
            <a:chOff x="-211632" y="4927079"/>
            <a:chExt cx="4797746" cy="1759105"/>
          </a:xfrm>
        </p:grpSpPr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51CA7555-018C-4F98-A4D6-F0E2A44DDF86}"/>
                </a:ext>
              </a:extLst>
            </p:cNvPr>
            <p:cNvSpPr txBox="1"/>
            <p:nvPr/>
          </p:nvSpPr>
          <p:spPr>
            <a:xfrm>
              <a:off x="-211632" y="4927079"/>
              <a:ext cx="29902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mit sensiblen Instrumenten</a:t>
              </a:r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6F9AFA8C-B0A2-4FC0-8253-D64764927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9444" y="4927080"/>
              <a:ext cx="2026670" cy="175910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F2B218B0-4BAB-4DAA-886A-BCDC52265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5373216"/>
              <a:ext cx="2115828" cy="131296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32F8C29-01F1-434F-B726-50F1CCC2E1B3}"/>
              </a:ext>
            </a:extLst>
          </p:cNvPr>
          <p:cNvGrpSpPr/>
          <p:nvPr/>
        </p:nvGrpSpPr>
        <p:grpSpPr>
          <a:xfrm>
            <a:off x="3088073" y="1772816"/>
            <a:ext cx="2703934" cy="2304256"/>
            <a:chOff x="5908546" y="1700808"/>
            <a:chExt cx="3131840" cy="2348880"/>
          </a:xfrm>
        </p:grpSpPr>
        <p:pic>
          <p:nvPicPr>
            <p:cNvPr id="20" name="Grafik 19" descr="Ein Bild, das Monitor, Fernsehen, drinnen, Bildschirm enthält.&#10;&#10;Automatisch generierte Beschreibung">
              <a:extLst>
                <a:ext uri="{FF2B5EF4-FFF2-40B4-BE49-F238E27FC236}">
                  <a16:creationId xmlns:a16="http://schemas.microsoft.com/office/drawing/2014/main" id="{807324B2-FB83-455C-8F37-0178A349F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546" y="1700808"/>
              <a:ext cx="3131840" cy="23488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5F01D38A-EEA5-4CE1-830C-8D51C2F856DA}"/>
                </a:ext>
              </a:extLst>
            </p:cNvPr>
            <p:cNvSpPr txBox="1"/>
            <p:nvPr/>
          </p:nvSpPr>
          <p:spPr>
            <a:xfrm>
              <a:off x="5979319" y="3389066"/>
              <a:ext cx="2990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auch nachts ein echtes Highlight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C00557A6-0377-4846-9793-A2CE51431AA8}"/>
              </a:ext>
            </a:extLst>
          </p:cNvPr>
          <p:cNvGrpSpPr/>
          <p:nvPr/>
        </p:nvGrpSpPr>
        <p:grpSpPr>
          <a:xfrm>
            <a:off x="107504" y="1289161"/>
            <a:ext cx="2671158" cy="3479155"/>
            <a:chOff x="107504" y="1289161"/>
            <a:chExt cx="2671158" cy="3479155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5920C933-1810-4CFC-832A-2AF7256EA588}"/>
                </a:ext>
              </a:extLst>
            </p:cNvPr>
            <p:cNvSpPr txBox="1"/>
            <p:nvPr/>
          </p:nvSpPr>
          <p:spPr>
            <a:xfrm>
              <a:off x="107504" y="1289161"/>
              <a:ext cx="267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Ein Blick ins Cockpit:</a:t>
              </a:r>
            </a:p>
          </p:txBody>
        </p:sp>
        <p:pic>
          <p:nvPicPr>
            <p:cNvPr id="23" name="Grafik 22" descr="Ein Bild, das drinnen, Fenster enthält.&#10;&#10;Automatisch generierte Beschreibung">
              <a:extLst>
                <a:ext uri="{FF2B5EF4-FFF2-40B4-BE49-F238E27FC236}">
                  <a16:creationId xmlns:a16="http://schemas.microsoft.com/office/drawing/2014/main" id="{4FA6AC44-7F06-4082-83B2-1696631B2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778" y="1602169"/>
              <a:ext cx="2374610" cy="316614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F6F9E027-B752-47C3-8F36-F1C95FA71A1F}"/>
              </a:ext>
            </a:extLst>
          </p:cNvPr>
          <p:cNvGrpSpPr/>
          <p:nvPr/>
        </p:nvGrpSpPr>
        <p:grpSpPr>
          <a:xfrm>
            <a:off x="6185353" y="1088688"/>
            <a:ext cx="2754384" cy="3672511"/>
            <a:chOff x="6113609" y="2420887"/>
            <a:chExt cx="2754384" cy="3672511"/>
          </a:xfrm>
        </p:grpSpPr>
        <p:pic>
          <p:nvPicPr>
            <p:cNvPr id="29" name="Grafik 28" descr="Ein Bild, das drinnen, lila, dunkel enthält.&#10;&#10;Automatisch generierte Beschreibung">
              <a:extLst>
                <a:ext uri="{FF2B5EF4-FFF2-40B4-BE49-F238E27FC236}">
                  <a16:creationId xmlns:a16="http://schemas.microsoft.com/office/drawing/2014/main" id="{147AD35E-C016-4B91-8BB7-2BD5A5F0C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3609" y="2420887"/>
              <a:ext cx="2754384" cy="367251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E85A19C9-A843-4C41-8589-E78FA279A842}"/>
                </a:ext>
              </a:extLst>
            </p:cNvPr>
            <p:cNvSpPr txBox="1"/>
            <p:nvPr/>
          </p:nvSpPr>
          <p:spPr>
            <a:xfrm>
              <a:off x="6113609" y="2703836"/>
              <a:ext cx="275438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Nicht zuletzt wegen der sensationellen Stammbesetzung der Brücke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202531C8-D52A-4E7F-8D52-80ED8AD7FEA3}"/>
              </a:ext>
            </a:extLst>
          </p:cNvPr>
          <p:cNvGrpSpPr/>
          <p:nvPr/>
        </p:nvGrpSpPr>
        <p:grpSpPr>
          <a:xfrm>
            <a:off x="5292080" y="4983380"/>
            <a:ext cx="3106149" cy="1786137"/>
            <a:chOff x="5614575" y="4962626"/>
            <a:chExt cx="3106149" cy="1786137"/>
          </a:xfrm>
        </p:grpSpPr>
        <p:pic>
          <p:nvPicPr>
            <p:cNvPr id="32" name="Grafik 31" descr="Ein Bild, das Text, Gras, draußen, Schild enthält.&#10;&#10;Automatisch generierte Beschreibung">
              <a:extLst>
                <a:ext uri="{FF2B5EF4-FFF2-40B4-BE49-F238E27FC236}">
                  <a16:creationId xmlns:a16="http://schemas.microsoft.com/office/drawing/2014/main" id="{05019D4F-4E16-4C08-9AB0-A6DA357400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5292284" y="5284917"/>
              <a:ext cx="1786137" cy="114155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2C12FD25-A94C-4209-9EDC-E25C3DD9E33A}"/>
                </a:ext>
              </a:extLst>
            </p:cNvPr>
            <p:cNvSpPr txBox="1"/>
            <p:nvPr/>
          </p:nvSpPr>
          <p:spPr>
            <a:xfrm>
              <a:off x="6738813" y="5486363"/>
              <a:ext cx="198191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Und technisch weit vorangeschrittenen </a:t>
              </a:r>
              <a:r>
                <a:rPr lang="de-DE" sz="1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Droiden</a:t>
              </a:r>
              <a:endParaRPr lang="de-D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451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Auf Mission mit den Nachwuchs-Astronautinnen &amp; Kosmonauten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D8626085-C82A-4B6F-A700-B726D66958EC}"/>
              </a:ext>
            </a:extLst>
          </p:cNvPr>
          <p:cNvGrpSpPr/>
          <p:nvPr/>
        </p:nvGrpSpPr>
        <p:grpSpPr>
          <a:xfrm>
            <a:off x="251519" y="1841813"/>
            <a:ext cx="2728431" cy="2126359"/>
            <a:chOff x="251519" y="1841813"/>
            <a:chExt cx="2728431" cy="2126359"/>
          </a:xfrm>
        </p:grpSpPr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2F25B642-AC6A-4A94-B518-064403FB5FA1}"/>
                </a:ext>
              </a:extLst>
            </p:cNvPr>
            <p:cNvSpPr txBox="1"/>
            <p:nvPr/>
          </p:nvSpPr>
          <p:spPr>
            <a:xfrm>
              <a:off x="412601" y="1841813"/>
              <a:ext cx="24062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Mit Spaß an der Arbeit, …</a:t>
              </a:r>
            </a:p>
          </p:txBody>
        </p:sp>
        <p:pic>
          <p:nvPicPr>
            <p:cNvPr id="4" name="Grafik 3" descr="Ein Bild, das Baum, Person, draußen, Boden enthält.&#10;&#10;Automatisch generierte Beschreibung">
              <a:extLst>
                <a:ext uri="{FF2B5EF4-FFF2-40B4-BE49-F238E27FC236}">
                  <a16:creationId xmlns:a16="http://schemas.microsoft.com/office/drawing/2014/main" id="{C3A60A46-8A3B-4E8A-AB08-8406AFE45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19" y="2149218"/>
              <a:ext cx="2728431" cy="181895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C3EF148D-EE7F-4500-882E-F4215E13FA08}"/>
              </a:ext>
            </a:extLst>
          </p:cNvPr>
          <p:cNvGrpSpPr/>
          <p:nvPr/>
        </p:nvGrpSpPr>
        <p:grpSpPr>
          <a:xfrm>
            <a:off x="217390" y="4444887"/>
            <a:ext cx="5362722" cy="2138475"/>
            <a:chOff x="217390" y="4530885"/>
            <a:chExt cx="5362722" cy="2138475"/>
          </a:xfrm>
        </p:grpSpPr>
        <p:pic>
          <p:nvPicPr>
            <p:cNvPr id="6" name="Grafik 5" descr="Ein Bild, das Gras, draußen, Kind, Person enthält.&#10;&#10;Automatisch generierte Beschreibung">
              <a:extLst>
                <a:ext uri="{FF2B5EF4-FFF2-40B4-BE49-F238E27FC236}">
                  <a16:creationId xmlns:a16="http://schemas.microsoft.com/office/drawing/2014/main" id="{4207757F-EAB2-4CFD-A4E0-F41A233A9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390" y="4530885"/>
              <a:ext cx="2386512" cy="159100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Grafik 9" descr="Ein Bild, das Baum, Gras, draußen, spielend enthält.&#10;&#10;Automatisch generierte Beschreibung">
              <a:extLst>
                <a:ext uri="{FF2B5EF4-FFF2-40B4-BE49-F238E27FC236}">
                  <a16:creationId xmlns:a16="http://schemas.microsoft.com/office/drawing/2014/main" id="{994E3255-2B06-4515-B94D-A7B0CF91E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824" y="4941168"/>
              <a:ext cx="2592288" cy="172819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FF4EB468-5039-4C99-9D85-2CAE2B67BE36}"/>
                </a:ext>
              </a:extLst>
            </p:cNvPr>
            <p:cNvSpPr txBox="1"/>
            <p:nvPr/>
          </p:nvSpPr>
          <p:spPr>
            <a:xfrm>
              <a:off x="364756" y="6275585"/>
              <a:ext cx="24062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…Geschick …</a:t>
              </a: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47FC6EA1-608C-4D07-8252-92FEB37AC77E}"/>
              </a:ext>
            </a:extLst>
          </p:cNvPr>
          <p:cNvGrpSpPr/>
          <p:nvPr/>
        </p:nvGrpSpPr>
        <p:grpSpPr>
          <a:xfrm>
            <a:off x="5580112" y="1975745"/>
            <a:ext cx="3289750" cy="4202653"/>
            <a:chOff x="5580112" y="2573743"/>
            <a:chExt cx="3289750" cy="4202653"/>
          </a:xfrm>
        </p:grpSpPr>
        <p:pic>
          <p:nvPicPr>
            <p:cNvPr id="12" name="Grafik 11" descr="Ein Bild, das Gras, draußen, Baum, Person enthält.&#10;&#10;Automatisch generierte Beschreibung">
              <a:extLst>
                <a:ext uri="{FF2B5EF4-FFF2-40B4-BE49-F238E27FC236}">
                  <a16:creationId xmlns:a16="http://schemas.microsoft.com/office/drawing/2014/main" id="{38009174-E0B0-4A06-9AEA-111C33F72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137117" y="2920292"/>
              <a:ext cx="2079293" cy="138619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4" name="Grafik 13" descr="Ein Bild, das Gras, Person, Himmel, draußen enthält.&#10;&#10;Automatisch generierte Beschreibung">
              <a:extLst>
                <a:ext uri="{FF2B5EF4-FFF2-40B4-BE49-F238E27FC236}">
                  <a16:creationId xmlns:a16="http://schemas.microsoft.com/office/drawing/2014/main" id="{817BAA3C-9416-4717-99D1-BCAC2074F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3713" y="5172217"/>
              <a:ext cx="2406268" cy="160417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F0077353-48D6-405D-AE39-18C6C5CE6729}"/>
                </a:ext>
              </a:extLst>
            </p:cNvPr>
            <p:cNvSpPr txBox="1"/>
            <p:nvPr/>
          </p:nvSpPr>
          <p:spPr>
            <a:xfrm>
              <a:off x="5580112" y="4774551"/>
              <a:ext cx="31066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… und vollem </a:t>
              </a:r>
              <a:r>
                <a:rPr lang="de-DE" sz="1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Körpererinsatz</a:t>
              </a:r>
              <a:r>
                <a:rPr lang="de-DE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 …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8BFEC146-AEC4-43AA-9114-60F002D6D3CB}"/>
              </a:ext>
            </a:extLst>
          </p:cNvPr>
          <p:cNvGrpSpPr/>
          <p:nvPr/>
        </p:nvGrpSpPr>
        <p:grpSpPr>
          <a:xfrm>
            <a:off x="3329169" y="1723077"/>
            <a:ext cx="3064307" cy="2546608"/>
            <a:chOff x="3501700" y="1916832"/>
            <a:chExt cx="3064307" cy="2546608"/>
          </a:xfrm>
        </p:grpSpPr>
        <p:pic>
          <p:nvPicPr>
            <p:cNvPr id="8" name="Grafik 7" descr="Ein Bild, das Gras, draußen, Person enthält.&#10;&#10;Automatisch generierte Beschreibung">
              <a:extLst>
                <a:ext uri="{FF2B5EF4-FFF2-40B4-BE49-F238E27FC236}">
                  <a16:creationId xmlns:a16="http://schemas.microsoft.com/office/drawing/2014/main" id="{E56F5B94-6756-4094-8D61-7B2BA8A7A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5687" y="1916832"/>
              <a:ext cx="2880320" cy="216024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79B0275B-D717-4760-83BE-F14DBD5B5872}"/>
                </a:ext>
              </a:extLst>
            </p:cNvPr>
            <p:cNvSpPr txBox="1"/>
            <p:nvPr/>
          </p:nvSpPr>
          <p:spPr>
            <a:xfrm>
              <a:off x="3501700" y="4155663"/>
              <a:ext cx="24062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… bei Tag &amp; Nacht!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499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Der Projekttag: Spaß &amp; Abwechslung pur für Tierfreunde, Genießer, Abenteurer &amp; Künstler 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2F25B642-AC6A-4A94-B518-064403FB5FA1}"/>
              </a:ext>
            </a:extLst>
          </p:cNvPr>
          <p:cNvSpPr txBox="1"/>
          <p:nvPr/>
        </p:nvSpPr>
        <p:spPr>
          <a:xfrm>
            <a:off x="433510" y="1440953"/>
            <a:ext cx="8623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Am Zeltplatz &amp; weit verteilt in der Galaxie war für jede/n was dabei:</a:t>
            </a:r>
          </a:p>
        </p:txBody>
      </p: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8E22B5E2-557D-4465-AE37-2CC7C03CDE92}"/>
              </a:ext>
            </a:extLst>
          </p:cNvPr>
          <p:cNvGrpSpPr/>
          <p:nvPr/>
        </p:nvGrpSpPr>
        <p:grpSpPr>
          <a:xfrm>
            <a:off x="85838" y="2040545"/>
            <a:ext cx="2765116" cy="1388456"/>
            <a:chOff x="131887" y="1856518"/>
            <a:chExt cx="2765116" cy="1388456"/>
          </a:xfrm>
        </p:grpSpPr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7D884062-1EDE-4009-931E-5318545028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1887" y="1856518"/>
              <a:ext cx="2765116" cy="138845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F3A04F15-35CD-482B-8AA9-E70B4D60511B}"/>
                </a:ext>
              </a:extLst>
            </p:cNvPr>
            <p:cNvSpPr txBox="1"/>
            <p:nvPr/>
          </p:nvSpPr>
          <p:spPr>
            <a:xfrm>
              <a:off x="131887" y="1867574"/>
              <a:ext cx="237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Fußballgolf</a:t>
              </a:r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3BB131F9-2D83-43CA-8CA0-AEB1BF09929D}"/>
              </a:ext>
            </a:extLst>
          </p:cNvPr>
          <p:cNvGrpSpPr/>
          <p:nvPr/>
        </p:nvGrpSpPr>
        <p:grpSpPr>
          <a:xfrm>
            <a:off x="-108520" y="4166190"/>
            <a:ext cx="2375815" cy="2501713"/>
            <a:chOff x="-186495" y="3429000"/>
            <a:chExt cx="2375815" cy="2501713"/>
          </a:xfrm>
        </p:grpSpPr>
        <p:pic>
          <p:nvPicPr>
            <p:cNvPr id="36" name="Grafik 35" descr="Ein Bild, das Baum, rot, Waffe enthält.&#10;&#10;Automatisch generierte Beschreibung">
              <a:extLst>
                <a:ext uri="{FF2B5EF4-FFF2-40B4-BE49-F238E27FC236}">
                  <a16:creationId xmlns:a16="http://schemas.microsoft.com/office/drawing/2014/main" id="{088CF25F-56F1-4975-B2A5-F8AF78C4C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49443" y="3741714"/>
              <a:ext cx="2501713" cy="187628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123A9663-2478-4DBD-9A69-AF9563738B80}"/>
                </a:ext>
              </a:extLst>
            </p:cNvPr>
            <p:cNvSpPr txBox="1"/>
            <p:nvPr/>
          </p:nvSpPr>
          <p:spPr>
            <a:xfrm>
              <a:off x="-186495" y="5228700"/>
              <a:ext cx="237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Minigolf</a:t>
              </a:r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AAB02D8E-3700-4CCA-87B8-341DA71B8FEF}"/>
              </a:ext>
            </a:extLst>
          </p:cNvPr>
          <p:cNvGrpSpPr/>
          <p:nvPr/>
        </p:nvGrpSpPr>
        <p:grpSpPr>
          <a:xfrm>
            <a:off x="6156176" y="4577016"/>
            <a:ext cx="3093811" cy="2211918"/>
            <a:chOff x="2143894" y="4567025"/>
            <a:chExt cx="3093811" cy="2211918"/>
          </a:xfrm>
        </p:grpSpPr>
        <p:pic>
          <p:nvPicPr>
            <p:cNvPr id="29" name="Grafik 28" descr="Ein Bild, das Person, Personen, Gruppe, drinnen enthält.&#10;&#10;Automatisch generierte Beschreibung">
              <a:extLst>
                <a:ext uri="{FF2B5EF4-FFF2-40B4-BE49-F238E27FC236}">
                  <a16:creationId xmlns:a16="http://schemas.microsoft.com/office/drawing/2014/main" id="{D745CE8D-5498-447B-A5C6-49A0F006A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894" y="4567025"/>
              <a:ext cx="1612191" cy="214958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40" name="Grafik 39" descr="Ein Bild, das Essen, Gericht, Brot, Krokette enthält.&#10;&#10;Automatisch generierte Beschreibung">
              <a:extLst>
                <a:ext uri="{FF2B5EF4-FFF2-40B4-BE49-F238E27FC236}">
                  <a16:creationId xmlns:a16="http://schemas.microsoft.com/office/drawing/2014/main" id="{A1AC047C-7F4E-4E9D-ABCE-5364B82AE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2808" y="5366167"/>
              <a:ext cx="1059582" cy="1412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14FEDB78-D749-402D-B5E2-536142DEADC8}"/>
                </a:ext>
              </a:extLst>
            </p:cNvPr>
            <p:cNvSpPr txBox="1"/>
            <p:nvPr/>
          </p:nvSpPr>
          <p:spPr>
            <a:xfrm>
              <a:off x="3625514" y="4704314"/>
              <a:ext cx="16121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Pizza &amp; Brot backen</a:t>
              </a:r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67A241B3-8BB2-4E85-8ECA-09AA735C7519}"/>
              </a:ext>
            </a:extLst>
          </p:cNvPr>
          <p:cNvGrpSpPr/>
          <p:nvPr/>
        </p:nvGrpSpPr>
        <p:grpSpPr>
          <a:xfrm>
            <a:off x="2041338" y="3860880"/>
            <a:ext cx="2530662" cy="2439472"/>
            <a:chOff x="2143894" y="4451896"/>
            <a:chExt cx="2530662" cy="2439472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09D629D5-C3DF-4DCC-ADB3-69747C3DF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5353" y="4451896"/>
              <a:ext cx="2267744" cy="170080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C3EC4FE6-5A87-484B-9108-87B7710DB7E4}"/>
                </a:ext>
              </a:extLst>
            </p:cNvPr>
            <p:cNvSpPr txBox="1"/>
            <p:nvPr/>
          </p:nvSpPr>
          <p:spPr>
            <a:xfrm>
              <a:off x="2143894" y="6152704"/>
              <a:ext cx="253066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Kochen im Freien zur Vorbereitung auf den Nacht-Orientierungsmarsch</a:t>
              </a:r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B4B80B67-E657-4EAA-B88A-42902FCA18C8}"/>
              </a:ext>
            </a:extLst>
          </p:cNvPr>
          <p:cNvGrpSpPr/>
          <p:nvPr/>
        </p:nvGrpSpPr>
        <p:grpSpPr>
          <a:xfrm>
            <a:off x="2743072" y="1806411"/>
            <a:ext cx="2375815" cy="1996790"/>
            <a:chOff x="2743072" y="1806411"/>
            <a:chExt cx="2375815" cy="1996790"/>
          </a:xfrm>
        </p:grpSpPr>
        <p:pic>
          <p:nvPicPr>
            <p:cNvPr id="34" name="Grafik 33" descr="Ein Bild, das Rock, Felsenklettern, Stein, Höhle enthält.&#10;&#10;Automatisch generierte Beschreibung">
              <a:extLst>
                <a:ext uri="{FF2B5EF4-FFF2-40B4-BE49-F238E27FC236}">
                  <a16:creationId xmlns:a16="http://schemas.microsoft.com/office/drawing/2014/main" id="{F73D3946-B09D-495B-BCB4-1219F425F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932585" y="2056009"/>
              <a:ext cx="1996790" cy="149759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53558F44-AF22-4E2A-B071-D80FDA72C94F}"/>
                </a:ext>
              </a:extLst>
            </p:cNvPr>
            <p:cNvSpPr txBox="1"/>
            <p:nvPr/>
          </p:nvSpPr>
          <p:spPr>
            <a:xfrm>
              <a:off x="2743072" y="3343387"/>
              <a:ext cx="237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Höhlen-Tour</a:t>
              </a:r>
            </a:p>
          </p:txBody>
        </p: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466DB2EC-536C-4ACF-85B9-B8EAFB04E80C}"/>
              </a:ext>
            </a:extLst>
          </p:cNvPr>
          <p:cNvGrpSpPr/>
          <p:nvPr/>
        </p:nvGrpSpPr>
        <p:grpSpPr>
          <a:xfrm>
            <a:off x="4478700" y="4595963"/>
            <a:ext cx="1612191" cy="2102178"/>
            <a:chOff x="4478700" y="4595963"/>
            <a:chExt cx="1612191" cy="2102178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C42E4E41-19CD-44EC-AF52-A95B322CF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264" y="4901889"/>
              <a:ext cx="1347189" cy="179625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68403CD9-FC15-453C-A7FC-35E8760CF8C7}"/>
                </a:ext>
              </a:extLst>
            </p:cNvPr>
            <p:cNvSpPr txBox="1"/>
            <p:nvPr/>
          </p:nvSpPr>
          <p:spPr>
            <a:xfrm>
              <a:off x="4478700" y="4595963"/>
              <a:ext cx="16121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T-Shirts färben</a:t>
              </a:r>
            </a:p>
          </p:txBody>
        </p: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5471336C-8ECD-46AE-BF5E-B8E19E799C32}"/>
              </a:ext>
            </a:extLst>
          </p:cNvPr>
          <p:cNvGrpSpPr/>
          <p:nvPr/>
        </p:nvGrpSpPr>
        <p:grpSpPr>
          <a:xfrm>
            <a:off x="4947212" y="2051601"/>
            <a:ext cx="2662388" cy="1996791"/>
            <a:chOff x="5508188" y="2000225"/>
            <a:chExt cx="2662388" cy="1996791"/>
          </a:xfrm>
        </p:grpSpPr>
        <p:pic>
          <p:nvPicPr>
            <p:cNvPr id="9" name="Grafik 8" descr="Ein Bild, das Decke, Zelt, stehend, Personen enthält.&#10;&#10;Automatisch generierte Beschreibung">
              <a:extLst>
                <a:ext uri="{FF2B5EF4-FFF2-40B4-BE49-F238E27FC236}">
                  <a16:creationId xmlns:a16="http://schemas.microsoft.com/office/drawing/2014/main" id="{E34B9C17-3665-46E2-8D96-3FA542B4C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88" y="2000225"/>
              <a:ext cx="2662388" cy="199679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FA1F6FC6-CAE1-424D-A932-4E040FCFB5FC}"/>
                </a:ext>
              </a:extLst>
            </p:cNvPr>
            <p:cNvSpPr txBox="1"/>
            <p:nvPr/>
          </p:nvSpPr>
          <p:spPr>
            <a:xfrm>
              <a:off x="5679863" y="2091036"/>
              <a:ext cx="237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Demi ITC" panose="020B0805030504020804" pitchFamily="34" charset="0"/>
                </a:rPr>
                <a:t>Kinoabend für Alle</a:t>
              </a:r>
            </a:p>
          </p:txBody>
        </p:sp>
      </p:grpSp>
      <p:sp>
        <p:nvSpPr>
          <p:cNvPr id="55" name="Textfeld 54">
            <a:extLst>
              <a:ext uri="{FF2B5EF4-FFF2-40B4-BE49-F238E27FC236}">
                <a16:creationId xmlns:a16="http://schemas.microsoft.com/office/drawing/2014/main" id="{9D8EA247-5207-4B10-A0C8-F82431FD4518}"/>
              </a:ext>
            </a:extLst>
          </p:cNvPr>
          <p:cNvSpPr txBox="1"/>
          <p:nvPr/>
        </p:nvSpPr>
        <p:spPr>
          <a:xfrm>
            <a:off x="7609600" y="1911742"/>
            <a:ext cx="161219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Tennis</a:t>
            </a:r>
          </a:p>
          <a:p>
            <a:pPr algn="ctr"/>
            <a:endParaRPr lang="de-D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  <a:p>
            <a:pPr algn="ctr"/>
            <a:r>
              <a:rPr lang="de-D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Cheerleading</a:t>
            </a:r>
          </a:p>
          <a:p>
            <a:pPr algn="ctr"/>
            <a:endParaRPr lang="de-D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  <a:p>
            <a:pPr algn="ctr"/>
            <a:r>
              <a:rPr lang="de-D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Karten-Spiele</a:t>
            </a:r>
          </a:p>
          <a:p>
            <a:pPr algn="ctr"/>
            <a:endParaRPr lang="de-D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  <a:p>
            <a:pPr algn="ctr"/>
            <a:r>
              <a:rPr lang="de-D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Wellness am Zeltplatz</a:t>
            </a:r>
          </a:p>
          <a:p>
            <a:pPr algn="ctr"/>
            <a:endParaRPr lang="de-D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  <a:p>
            <a:pPr algn="ctr"/>
            <a:r>
              <a:rPr lang="de-D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und und </a:t>
            </a:r>
            <a:r>
              <a:rPr lang="de-DE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und</a:t>
            </a:r>
            <a:r>
              <a:rPr lang="de-D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…</a:t>
            </a:r>
          </a:p>
          <a:p>
            <a:pPr algn="ctr"/>
            <a:endParaRPr lang="de-D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15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Von wegen Weltraumnahrung ist nicht lecker!</a:t>
            </a:r>
          </a:p>
        </p:txBody>
      </p:sp>
      <p:pic>
        <p:nvPicPr>
          <p:cNvPr id="4" name="Grafik 3" descr="Ein Bild, das Text, Bettwäsche enthält.&#10;&#10;Automatisch generierte Beschreibung">
            <a:extLst>
              <a:ext uri="{FF2B5EF4-FFF2-40B4-BE49-F238E27FC236}">
                <a16:creationId xmlns:a16="http://schemas.microsoft.com/office/drawing/2014/main" id="{69D24D4C-91A2-4516-A402-7CFA741231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037248" y="3558118"/>
            <a:ext cx="2376952" cy="17385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Grafik 6" descr="Ein Bild, das Gras, Person, draußen enthält.&#10;&#10;Automatisch generierte Beschreibung">
            <a:extLst>
              <a:ext uri="{FF2B5EF4-FFF2-40B4-BE49-F238E27FC236}">
                <a16:creationId xmlns:a16="http://schemas.microsoft.com/office/drawing/2014/main" id="{6939BA63-67E7-4063-BE43-45A44BC692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00000">
            <a:off x="534063" y="1599358"/>
            <a:ext cx="2474287" cy="18557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B6612D5-7D69-4E66-AB32-A0BB48B56B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47" y="1564376"/>
            <a:ext cx="1989189" cy="13261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Grafik 11" descr="Ein Bild, das Person, Junge enthält.&#10;&#10;Automatisch generierte Beschreibung">
            <a:extLst>
              <a:ext uri="{FF2B5EF4-FFF2-40B4-BE49-F238E27FC236}">
                <a16:creationId xmlns:a16="http://schemas.microsoft.com/office/drawing/2014/main" id="{D32C3498-0D58-4AA7-9D4F-91B5802ADFE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698" y="4137856"/>
            <a:ext cx="2564904" cy="170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Grafik 14" descr="Ein Bild, das Doughnut, Essen, Gericht, verschieden enthält.&#10;&#10;Automatisch generierte Beschreibung">
            <a:extLst>
              <a:ext uri="{FF2B5EF4-FFF2-40B4-BE49-F238E27FC236}">
                <a16:creationId xmlns:a16="http://schemas.microsoft.com/office/drawing/2014/main" id="{D72F9AF4-EC93-4C5A-8A8D-314A4907214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502" y="5301208"/>
            <a:ext cx="1989187" cy="13261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Grafik 16" descr="Ein Bild, das Person, drinnen, Zelt, Outdoorobjekt enthält.&#10;&#10;Automatisch generierte Beschreibung">
            <a:extLst>
              <a:ext uri="{FF2B5EF4-FFF2-40B4-BE49-F238E27FC236}">
                <a16:creationId xmlns:a16="http://schemas.microsoft.com/office/drawing/2014/main" id="{E1DCA867-9771-4B8D-BC4D-3D02E78E1CB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50" y="4427386"/>
            <a:ext cx="2627784" cy="19708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9" name="Grafik 18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99C9BBF2-620C-4A67-AC3A-735AA0B1A0A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781" y="1712068"/>
            <a:ext cx="1815666" cy="24208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1" name="Grafik 20" descr="Ein Bild, das Person, mehrere enthält.&#10;&#10;Automatisch generierte Beschreibung">
            <a:extLst>
              <a:ext uri="{FF2B5EF4-FFF2-40B4-BE49-F238E27FC236}">
                <a16:creationId xmlns:a16="http://schemas.microsoft.com/office/drawing/2014/main" id="{B6D8C605-8917-47D4-9CB2-7CC656FA421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610" y="1891481"/>
            <a:ext cx="1759838" cy="11732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57042927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990</Words>
  <Application>Microsoft Office PowerPoint</Application>
  <PresentationFormat>Bildschirmpräsentation (4:3)</PresentationFormat>
  <Paragraphs>110</Paragraphs>
  <Slides>12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Eras Demi ITC</vt:lpstr>
      <vt:lpstr>Eras Light ITC</vt:lpstr>
      <vt:lpstr>Larissa</vt:lpstr>
      <vt:lpstr>Galaxy – Zeltlager 2021</vt:lpstr>
      <vt:lpstr>Das Team bereitet sich auf die Expedition ins (Ahornt)All vor</vt:lpstr>
      <vt:lpstr>Die Pioniere auf Erkundungstour</vt:lpstr>
      <vt:lpstr>Die Kadetten der ÖJG-Akademie eintreffen:</vt:lpstr>
      <vt:lpstr>Zunächst geht‘s erst einmal an die Grundausbildung:</vt:lpstr>
      <vt:lpstr>In der Zentrale war dabei immer etwas los:</vt:lpstr>
      <vt:lpstr>Auf Mission mit den Nachwuchs-Astronautinnen &amp; Kosmonauten</vt:lpstr>
      <vt:lpstr>Der Projekttag: Spaß &amp; Abwechslung pur für Tierfreunde, Genießer, Abenteurer &amp; Künstler </vt:lpstr>
      <vt:lpstr>Von wegen Weltraumnahrung ist nicht lecker!</vt:lpstr>
      <vt:lpstr>PowerPoint-Präsentation</vt:lpstr>
      <vt:lpstr>Liebe Kinder, Eltern, ÖJG-Fans und Zeltlagerfreunde</vt:lpstr>
      <vt:lpstr>DANKE! An alle Förderer, Spender &amp; Gönner: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Western-Zeltlager 2020</dc:title>
  <dc:creator>Windows-Benutzer</dc:creator>
  <cp:lastModifiedBy>Timo Neuner</cp:lastModifiedBy>
  <cp:revision>58</cp:revision>
  <dcterms:created xsi:type="dcterms:W3CDTF">2019-12-04T21:24:53Z</dcterms:created>
  <dcterms:modified xsi:type="dcterms:W3CDTF">2022-04-25T22:39:21Z</dcterms:modified>
</cp:coreProperties>
</file>